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0"/>
  </p:notesMasterIdLst>
  <p:sldIdLst>
    <p:sldId id="256" r:id="rId3"/>
    <p:sldId id="258" r:id="rId4"/>
    <p:sldId id="259" r:id="rId5"/>
    <p:sldId id="2076138067" r:id="rId6"/>
    <p:sldId id="2076138071" r:id="rId7"/>
    <p:sldId id="2068" r:id="rId8"/>
    <p:sldId id="3295" r:id="rId9"/>
    <p:sldId id="262" r:id="rId10"/>
    <p:sldId id="3296" r:id="rId11"/>
    <p:sldId id="3297" r:id="rId12"/>
    <p:sldId id="266" r:id="rId13"/>
    <p:sldId id="264" r:id="rId14"/>
    <p:sldId id="261" r:id="rId15"/>
    <p:sldId id="267" r:id="rId16"/>
    <p:sldId id="263" r:id="rId17"/>
    <p:sldId id="260" r:id="rId18"/>
    <p:sldId id="265" r:id="rId19"/>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57803" autoAdjust="0"/>
  </p:normalViewPr>
  <p:slideViewPr>
    <p:cSldViewPr snapToGrid="0">
      <p:cViewPr varScale="1">
        <p:scale>
          <a:sx n="67" d="100"/>
          <a:sy n="67" d="100"/>
        </p:scale>
        <p:origin x="198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7D1A70-7D81-4D37-A85B-35E45460DDCC}" type="datetimeFigureOut">
              <a:rPr lang="en-US" smtClean="0"/>
              <a:t>10/19/2021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240B5-CC75-42D1-8426-BD3D85C20F17}" type="slidenum">
              <a:rPr lang="en-US" smtClean="0"/>
              <a:t>‹#›</a:t>
            </a:fld>
            <a:endParaRPr lang="en-US"/>
          </a:p>
        </p:txBody>
      </p:sp>
    </p:spTree>
    <p:extLst>
      <p:ext uri="{BB962C8B-B14F-4D97-AF65-F5344CB8AC3E}">
        <p14:creationId xmlns:p14="http://schemas.microsoft.com/office/powerpoint/2010/main" val="2827700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83031F-ECEA-4C19-BA03-C2A74F473837}" type="slidenum">
              <a:rPr lang="en-US" smtClean="0"/>
              <a:t>4</a:t>
            </a:fld>
            <a:endParaRPr lang="en-US"/>
          </a:p>
        </p:txBody>
      </p:sp>
    </p:spTree>
    <p:extLst>
      <p:ext uri="{BB962C8B-B14F-4D97-AF65-F5344CB8AC3E}">
        <p14:creationId xmlns:p14="http://schemas.microsoft.com/office/powerpoint/2010/main" val="787618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Once Time Series Insights is up and running, new data is synced continuously via the TSM Update API, providing you near real-time visualizations of your streaming data. You can also send logical twin models and device twin models directly to the TSM Update API for seamless integration into the Time Series Model.</a:t>
            </a:r>
          </a:p>
          <a:p>
            <a:endParaRPr lang="en-US"/>
          </a:p>
          <a:p>
            <a:endParaRPr lang="en-US"/>
          </a:p>
          <a:p>
            <a:r>
              <a:rPr lang="en-US" b="1"/>
              <a:t>Transition: Does Time Series Insights support AI and machine learning? (click)</a:t>
            </a:r>
          </a:p>
          <a:p>
            <a:br>
              <a:rPr lang="en-US"/>
            </a:b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2A98B09-248D-46AC-A938-69636AF4D10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8409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Data first contextualization – model later if you’ve got new data showing up in your streams</a:t>
            </a:r>
          </a:p>
        </p:txBody>
      </p:sp>
      <p:sp>
        <p:nvSpPr>
          <p:cNvPr id="4" name="Slide Number Placeholder 3"/>
          <p:cNvSpPr>
            <a:spLocks noGrp="1"/>
          </p:cNvSpPr>
          <p:nvPr>
            <p:ph type="sldNum" sz="quarter" idx="5"/>
          </p:nvPr>
        </p:nvSpPr>
        <p:spPr/>
        <p:txBody>
          <a:bodyPr/>
          <a:lstStyle/>
          <a:p>
            <a:fld id="{792009F0-0B0B-44DC-8356-F7B4F7CCBC87}" type="slidenum">
              <a:rPr lang="en-US" smtClean="0"/>
              <a:t>6</a:t>
            </a:fld>
            <a:endParaRPr lang="en-US"/>
          </a:p>
        </p:txBody>
      </p:sp>
    </p:spTree>
    <p:extLst>
      <p:ext uri="{BB962C8B-B14F-4D97-AF65-F5344CB8AC3E}">
        <p14:creationId xmlns:p14="http://schemas.microsoft.com/office/powerpoint/2010/main" val="869415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latin typeface="Segoe UI" panose="020B0502040204020203" pitchFamily="34" charset="0"/>
                <a:cs typeface="Segoe UI" panose="020B0502040204020203" pitchFamily="34" charset="0"/>
              </a:rPr>
              <a:t>We showed you one common use case for Time Series Insights- It’s all about uncovering Why something happened. What was different this time that produced another result.</a:t>
            </a:r>
          </a:p>
          <a:p>
            <a:pPr marL="0" indent="0">
              <a:buFont typeface="Arial" panose="020B0604020202020204" pitchFamily="34" charset="0"/>
              <a:buNone/>
            </a:pPr>
            <a:endParaRPr lang="en-US" sz="120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200" dirty="0">
                <a:latin typeface="Segoe UI" panose="020B0502040204020203" pitchFamily="34" charset="0"/>
                <a:cs typeface="Segoe UI" panose="020B0502040204020203" pitchFamily="34" charset="0"/>
              </a:rPr>
              <a:t>TSI is primed for these use cases because: </a:t>
            </a:r>
          </a:p>
          <a:p>
            <a:pPr marL="342900" indent="-342900">
              <a:buFont typeface="Arial" panose="020B0604020202020204" pitchFamily="34" charset="0"/>
              <a:buChar char="•"/>
            </a:pPr>
            <a:endParaRPr lang="en-US" sz="12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1200" dirty="0">
                <a:latin typeface="Segoe UI" panose="020B0502040204020203" pitchFamily="34" charset="0"/>
                <a:cs typeface="Segoe UI" panose="020B0502040204020203" pitchFamily="34" charset="0"/>
              </a:rPr>
              <a:t>No upfront data preparation needed</a:t>
            </a:r>
          </a:p>
          <a:p>
            <a:pPr marL="342900" indent="-342900">
              <a:buFont typeface="Arial" panose="020B0604020202020204" pitchFamily="34" charset="0"/>
              <a:buChar char="•"/>
            </a:pPr>
            <a:r>
              <a:rPr lang="en-US" sz="1200" dirty="0">
                <a:latin typeface="Segoe UI" panose="020B0502040204020203" pitchFamily="34" charset="0"/>
                <a:cs typeface="Segoe UI" panose="020B0502040204020203" pitchFamily="34" charset="0"/>
              </a:rPr>
              <a:t>Connect to billions of events in Azure IoT Hub or Azure Event Hub, and visualize &amp; analyze billions of events to spot anomalies and discover hidden trends in your data</a:t>
            </a:r>
          </a:p>
          <a:p>
            <a:pPr marL="342900" indent="-342900">
              <a:buFont typeface="Arial" panose="020B0604020202020204" pitchFamily="34" charset="0"/>
              <a:buChar char="•"/>
            </a:pPr>
            <a:r>
              <a:rPr lang="en-US" sz="1200" dirty="0">
                <a:latin typeface="Segoe UI" panose="020B0502040204020203" pitchFamily="34" charset="0"/>
                <a:cs typeface="Segoe UI" panose="020B0502040204020203" pitchFamily="34" charset="0"/>
              </a:rPr>
              <a:t>Simple and easy to use exploration experience, while at the same time providing granular text-based querying for advanced users who are familiar with SQL</a:t>
            </a:r>
          </a:p>
          <a:p>
            <a:pPr marL="342900" indent="-342900">
              <a:buFont typeface="Arial" panose="020B0604020202020204" pitchFamily="34" charset="0"/>
              <a:buChar char="•"/>
            </a:pPr>
            <a:r>
              <a:rPr lang="en-US" sz="1200" dirty="0">
                <a:latin typeface="Segoe UI" panose="020B0502040204020203" pitchFamily="34" charset="0"/>
                <a:cs typeface="Segoe UI" panose="020B0502040204020203" pitchFamily="34" charset="0"/>
              </a:rPr>
              <a:t>Perform DevOps analysis to get to the root cause of a bug in an IoT solution or identify areas to investigate for data science initiatives</a:t>
            </a:r>
          </a:p>
        </p:txBody>
      </p:sp>
      <p:sp>
        <p:nvSpPr>
          <p:cNvPr id="4" name="Slide Number Placeholder 3"/>
          <p:cNvSpPr>
            <a:spLocks noGrp="1"/>
          </p:cNvSpPr>
          <p:nvPr>
            <p:ph type="sldNum" sz="quarter" idx="5"/>
          </p:nvPr>
        </p:nvSpPr>
        <p:spPr/>
        <p:txBody>
          <a:bodyPr/>
          <a:lstStyle/>
          <a:p>
            <a:fld id="{2F8331B6-E273-4368-9182-1C0EA1AA6A6A}" type="slidenum">
              <a:rPr lang="en-US" smtClean="0"/>
              <a:t>7</a:t>
            </a:fld>
            <a:endParaRPr lang="en-US"/>
          </a:p>
        </p:txBody>
      </p:sp>
    </p:spTree>
    <p:extLst>
      <p:ext uri="{BB962C8B-B14F-4D97-AF65-F5344CB8AC3E}">
        <p14:creationId xmlns:p14="http://schemas.microsoft.com/office/powerpoint/2010/main" val="3672949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latin typeface="Segoe UI" panose="020B0502040204020203" pitchFamily="34" charset="0"/>
                <a:cs typeface="Segoe UI" panose="020B0502040204020203" pitchFamily="34" charset="0"/>
              </a:rPr>
              <a:t>We showed you one common use case for Time Series Insights- It’s all about uncovering Why something happened. What was different this time that produced another result.</a:t>
            </a:r>
          </a:p>
          <a:p>
            <a:pPr marL="0" indent="0">
              <a:buFont typeface="Arial" panose="020B0604020202020204" pitchFamily="34" charset="0"/>
              <a:buNone/>
            </a:pPr>
            <a:endParaRPr lang="en-US" sz="120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200" dirty="0">
                <a:latin typeface="Segoe UI" panose="020B0502040204020203" pitchFamily="34" charset="0"/>
                <a:cs typeface="Segoe UI" panose="020B0502040204020203" pitchFamily="34" charset="0"/>
              </a:rPr>
              <a:t>TSI is primed for these use cases because: </a:t>
            </a:r>
          </a:p>
          <a:p>
            <a:pPr marL="342900" indent="-342900">
              <a:buFont typeface="Arial" panose="020B0604020202020204" pitchFamily="34" charset="0"/>
              <a:buChar char="•"/>
            </a:pPr>
            <a:endParaRPr lang="en-US" sz="12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1200" dirty="0">
                <a:latin typeface="Segoe UI" panose="020B0502040204020203" pitchFamily="34" charset="0"/>
                <a:cs typeface="Segoe UI" panose="020B0502040204020203" pitchFamily="34" charset="0"/>
              </a:rPr>
              <a:t>No upfront data preparation needed</a:t>
            </a:r>
          </a:p>
          <a:p>
            <a:pPr marL="342900" indent="-342900">
              <a:buFont typeface="Arial" panose="020B0604020202020204" pitchFamily="34" charset="0"/>
              <a:buChar char="•"/>
            </a:pPr>
            <a:r>
              <a:rPr lang="en-US" sz="1200" dirty="0">
                <a:latin typeface="Segoe UI" panose="020B0502040204020203" pitchFamily="34" charset="0"/>
                <a:cs typeface="Segoe UI" panose="020B0502040204020203" pitchFamily="34" charset="0"/>
              </a:rPr>
              <a:t>Connect to billions of events in Azure IoT Hub or Azure Event Hub, and visualize &amp; analyze billions of events to spot anomalies and discover hidden trends in your data</a:t>
            </a:r>
          </a:p>
          <a:p>
            <a:pPr marL="342900" indent="-342900">
              <a:buFont typeface="Arial" panose="020B0604020202020204" pitchFamily="34" charset="0"/>
              <a:buChar char="•"/>
            </a:pPr>
            <a:r>
              <a:rPr lang="en-US" sz="1200" dirty="0">
                <a:latin typeface="Segoe UI" panose="020B0502040204020203" pitchFamily="34" charset="0"/>
                <a:cs typeface="Segoe UI" panose="020B0502040204020203" pitchFamily="34" charset="0"/>
              </a:rPr>
              <a:t>Simple and easy to use exploration experience, while at the same time providing granular text-based querying for advanced users who are familiar with SQL</a:t>
            </a:r>
          </a:p>
          <a:p>
            <a:pPr marL="342900" indent="-342900">
              <a:buFont typeface="Arial" panose="020B0604020202020204" pitchFamily="34" charset="0"/>
              <a:buChar char="•"/>
            </a:pPr>
            <a:r>
              <a:rPr lang="en-US" sz="1200" dirty="0">
                <a:latin typeface="Segoe UI" panose="020B0502040204020203" pitchFamily="34" charset="0"/>
                <a:cs typeface="Segoe UI" panose="020B0502040204020203" pitchFamily="34" charset="0"/>
              </a:rPr>
              <a:t>Perform DevOps analysis to get to the root cause of a bug in an IoT solution or identify areas to investigate for data science initiatives</a:t>
            </a:r>
          </a:p>
        </p:txBody>
      </p:sp>
      <p:sp>
        <p:nvSpPr>
          <p:cNvPr id="4" name="Slide Number Placeholder 3"/>
          <p:cNvSpPr>
            <a:spLocks noGrp="1"/>
          </p:cNvSpPr>
          <p:nvPr>
            <p:ph type="sldNum" sz="quarter" idx="5"/>
          </p:nvPr>
        </p:nvSpPr>
        <p:spPr/>
        <p:txBody>
          <a:bodyPr/>
          <a:lstStyle/>
          <a:p>
            <a:fld id="{2F8331B6-E273-4368-9182-1C0EA1AA6A6A}" type="slidenum">
              <a:rPr lang="en-US" smtClean="0"/>
              <a:t>9</a:t>
            </a:fld>
            <a:endParaRPr lang="en-US"/>
          </a:p>
        </p:txBody>
      </p:sp>
    </p:spTree>
    <p:extLst>
      <p:ext uri="{BB962C8B-B14F-4D97-AF65-F5344CB8AC3E}">
        <p14:creationId xmlns:p14="http://schemas.microsoft.com/office/powerpoint/2010/main" val="863052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latin typeface="Segoe UI" panose="020B0502040204020203" pitchFamily="34" charset="0"/>
                <a:cs typeface="Segoe UI" panose="020B0502040204020203" pitchFamily="34" charset="0"/>
              </a:rPr>
              <a:t>We showed you one common use case for Time Series Insights- It’s all about uncovering Why something happened. What was different this time that produced another result.</a:t>
            </a:r>
          </a:p>
          <a:p>
            <a:pPr marL="0" indent="0">
              <a:buFont typeface="Arial" panose="020B0604020202020204" pitchFamily="34" charset="0"/>
              <a:buNone/>
            </a:pPr>
            <a:endParaRPr lang="en-US" sz="120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200" dirty="0">
                <a:latin typeface="Segoe UI" panose="020B0502040204020203" pitchFamily="34" charset="0"/>
                <a:cs typeface="Segoe UI" panose="020B0502040204020203" pitchFamily="34" charset="0"/>
              </a:rPr>
              <a:t>TSI is primed for these use cases because: </a:t>
            </a:r>
          </a:p>
          <a:p>
            <a:pPr marL="342900" indent="-342900">
              <a:buFont typeface="Arial" panose="020B0604020202020204" pitchFamily="34" charset="0"/>
              <a:buChar char="•"/>
            </a:pPr>
            <a:endParaRPr lang="en-US" sz="12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1200" dirty="0">
                <a:latin typeface="Segoe UI" panose="020B0502040204020203" pitchFamily="34" charset="0"/>
                <a:cs typeface="Segoe UI" panose="020B0502040204020203" pitchFamily="34" charset="0"/>
              </a:rPr>
              <a:t>No upfront data preparation needed</a:t>
            </a:r>
          </a:p>
          <a:p>
            <a:pPr marL="342900" indent="-342900">
              <a:buFont typeface="Arial" panose="020B0604020202020204" pitchFamily="34" charset="0"/>
              <a:buChar char="•"/>
            </a:pPr>
            <a:r>
              <a:rPr lang="en-US" sz="1200" dirty="0">
                <a:latin typeface="Segoe UI" panose="020B0502040204020203" pitchFamily="34" charset="0"/>
                <a:cs typeface="Segoe UI" panose="020B0502040204020203" pitchFamily="34" charset="0"/>
              </a:rPr>
              <a:t>Connect to billions of events in Azure IoT Hub or Azure Event Hub, and visualize &amp; analyze billions of events to spot anomalies and discover hidden trends in your data</a:t>
            </a:r>
          </a:p>
          <a:p>
            <a:pPr marL="342900" indent="-342900">
              <a:buFont typeface="Arial" panose="020B0604020202020204" pitchFamily="34" charset="0"/>
              <a:buChar char="•"/>
            </a:pPr>
            <a:r>
              <a:rPr lang="en-US" sz="1200" dirty="0">
                <a:latin typeface="Segoe UI" panose="020B0502040204020203" pitchFamily="34" charset="0"/>
                <a:cs typeface="Segoe UI" panose="020B0502040204020203" pitchFamily="34" charset="0"/>
              </a:rPr>
              <a:t>Simple and easy to use exploration experience, while at the same time providing granular text-based querying for advanced users who are familiar with SQL</a:t>
            </a:r>
          </a:p>
          <a:p>
            <a:pPr marL="342900" indent="-342900">
              <a:buFont typeface="Arial" panose="020B0604020202020204" pitchFamily="34" charset="0"/>
              <a:buChar char="•"/>
            </a:pPr>
            <a:r>
              <a:rPr lang="en-US" sz="1200" dirty="0">
                <a:latin typeface="Segoe UI" panose="020B0502040204020203" pitchFamily="34" charset="0"/>
                <a:cs typeface="Segoe UI" panose="020B0502040204020203" pitchFamily="34" charset="0"/>
              </a:rPr>
              <a:t>Perform DevOps analysis to get to the root cause of a bug in an IoT solution or identify areas to investigate for data science initiatives</a:t>
            </a:r>
          </a:p>
        </p:txBody>
      </p:sp>
      <p:sp>
        <p:nvSpPr>
          <p:cNvPr id="4" name="Slide Number Placeholder 3"/>
          <p:cNvSpPr>
            <a:spLocks noGrp="1"/>
          </p:cNvSpPr>
          <p:nvPr>
            <p:ph type="sldNum" sz="quarter" idx="5"/>
          </p:nvPr>
        </p:nvSpPr>
        <p:spPr/>
        <p:txBody>
          <a:bodyPr/>
          <a:lstStyle/>
          <a:p>
            <a:fld id="{2F8331B6-E273-4368-9182-1C0EA1AA6A6A}" type="slidenum">
              <a:rPr lang="en-US" smtClean="0"/>
              <a:t>10</a:t>
            </a:fld>
            <a:endParaRPr lang="en-US"/>
          </a:p>
        </p:txBody>
      </p:sp>
    </p:spTree>
    <p:extLst>
      <p:ext uri="{BB962C8B-B14F-4D97-AF65-F5344CB8AC3E}">
        <p14:creationId xmlns:p14="http://schemas.microsoft.com/office/powerpoint/2010/main" val="1398803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Process real-time data by using Azure Time Series Insights </a:t>
            </a:r>
          </a:p>
          <a:p>
            <a:endParaRPr lang="en-US" dirty="0"/>
          </a:p>
          <a:p>
            <a:r>
              <a:rPr lang="en-US" dirty="0"/>
              <a:t>* create a Time Series Insights environment </a:t>
            </a:r>
          </a:p>
          <a:p>
            <a:r>
              <a:rPr lang="en-US" dirty="0"/>
              <a:t>* connect IoT Hub and the Time Series Insights environment </a:t>
            </a:r>
          </a:p>
          <a:p>
            <a:r>
              <a:rPr lang="en-US" dirty="0"/>
              <a:t>* create a reference data set for a Time Series Insights environment by using the Azure portal </a:t>
            </a:r>
          </a:p>
          <a:p>
            <a:r>
              <a:rPr lang="en-US" dirty="0"/>
              <a:t>* implement Time Series Model hierarchies, types, and instance fields </a:t>
            </a:r>
          </a:p>
          <a:p>
            <a:r>
              <a:rPr lang="en-US" dirty="0"/>
              <a:t>* consume data by using Time Series Expression syntax</a:t>
            </a:r>
          </a:p>
        </p:txBody>
      </p:sp>
      <p:sp>
        <p:nvSpPr>
          <p:cNvPr id="4" name="Slide Number Placeholder 3"/>
          <p:cNvSpPr>
            <a:spLocks noGrp="1"/>
          </p:cNvSpPr>
          <p:nvPr>
            <p:ph type="sldNum" sz="quarter" idx="5"/>
          </p:nvPr>
        </p:nvSpPr>
        <p:spPr/>
        <p:txBody>
          <a:bodyPr/>
          <a:lstStyle/>
          <a:p>
            <a:fld id="{280240B5-CC75-42D1-8426-BD3D85C20F17}" type="slidenum">
              <a:rPr lang="en-US" smtClean="0"/>
              <a:t>11</a:t>
            </a:fld>
            <a:endParaRPr lang="en-US"/>
          </a:p>
        </p:txBody>
      </p:sp>
    </p:spTree>
    <p:extLst>
      <p:ext uri="{BB962C8B-B14F-4D97-AF65-F5344CB8AC3E}">
        <p14:creationId xmlns:p14="http://schemas.microsoft.com/office/powerpoint/2010/main" val="2081301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8.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81215-E907-480F-BDCB-276EFFDB48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AD25A349-8555-4F84-9167-68AA8F49F2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DBD4CB9C-C368-4A60-A2FD-BEC65DB977DA}"/>
              </a:ext>
            </a:extLst>
          </p:cNvPr>
          <p:cNvSpPr>
            <a:spLocks noGrp="1"/>
          </p:cNvSpPr>
          <p:nvPr>
            <p:ph type="dt" sz="half" idx="10"/>
          </p:nvPr>
        </p:nvSpPr>
        <p:spPr/>
        <p:txBody>
          <a:bodyPr/>
          <a:lstStyle/>
          <a:p>
            <a:fld id="{AFE53381-FA13-4D3D-8100-82AFD71FCC9A}" type="datetimeFigureOut">
              <a:rPr lang="en-NL" smtClean="0"/>
              <a:t>10/19/2021</a:t>
            </a:fld>
            <a:endParaRPr lang="en-NL"/>
          </a:p>
        </p:txBody>
      </p:sp>
      <p:sp>
        <p:nvSpPr>
          <p:cNvPr id="5" name="Footer Placeholder 4">
            <a:extLst>
              <a:ext uri="{FF2B5EF4-FFF2-40B4-BE49-F238E27FC236}">
                <a16:creationId xmlns:a16="http://schemas.microsoft.com/office/drawing/2014/main" id="{4303E0D7-6D52-468C-8774-B249754B3631}"/>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483B34E-51E3-41B7-AC9E-FC6E57836EC9}"/>
              </a:ext>
            </a:extLst>
          </p:cNvPr>
          <p:cNvSpPr>
            <a:spLocks noGrp="1"/>
          </p:cNvSpPr>
          <p:nvPr>
            <p:ph type="sldNum" sz="quarter" idx="12"/>
          </p:nvPr>
        </p:nvSpPr>
        <p:spPr/>
        <p:txBody>
          <a:bodyPr/>
          <a:lstStyle/>
          <a:p>
            <a:fld id="{3EF97B3B-8AB3-42DA-9AED-4F671373F313}" type="slidenum">
              <a:rPr lang="en-NL" smtClean="0"/>
              <a:t>‹#›</a:t>
            </a:fld>
            <a:endParaRPr lang="en-NL"/>
          </a:p>
        </p:txBody>
      </p:sp>
    </p:spTree>
    <p:extLst>
      <p:ext uri="{BB962C8B-B14F-4D97-AF65-F5344CB8AC3E}">
        <p14:creationId xmlns:p14="http://schemas.microsoft.com/office/powerpoint/2010/main" val="1594866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23B3-E3D6-44D7-876C-F9D913A8A636}"/>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0E711A35-5062-43C2-8614-71348D5FE4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84E8B488-0FBD-428C-B113-88381D78582E}"/>
              </a:ext>
            </a:extLst>
          </p:cNvPr>
          <p:cNvSpPr>
            <a:spLocks noGrp="1"/>
          </p:cNvSpPr>
          <p:nvPr>
            <p:ph type="dt" sz="half" idx="10"/>
          </p:nvPr>
        </p:nvSpPr>
        <p:spPr/>
        <p:txBody>
          <a:bodyPr/>
          <a:lstStyle/>
          <a:p>
            <a:fld id="{AFE53381-FA13-4D3D-8100-82AFD71FCC9A}" type="datetimeFigureOut">
              <a:rPr lang="en-NL" smtClean="0"/>
              <a:t>10/19/2021</a:t>
            </a:fld>
            <a:endParaRPr lang="en-NL"/>
          </a:p>
        </p:txBody>
      </p:sp>
      <p:sp>
        <p:nvSpPr>
          <p:cNvPr id="5" name="Footer Placeholder 4">
            <a:extLst>
              <a:ext uri="{FF2B5EF4-FFF2-40B4-BE49-F238E27FC236}">
                <a16:creationId xmlns:a16="http://schemas.microsoft.com/office/drawing/2014/main" id="{30737C67-8F01-4989-B772-807DC81E7BA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9213381-A7EE-47A2-9A45-C2AA3011B011}"/>
              </a:ext>
            </a:extLst>
          </p:cNvPr>
          <p:cNvSpPr>
            <a:spLocks noGrp="1"/>
          </p:cNvSpPr>
          <p:nvPr>
            <p:ph type="sldNum" sz="quarter" idx="12"/>
          </p:nvPr>
        </p:nvSpPr>
        <p:spPr/>
        <p:txBody>
          <a:bodyPr/>
          <a:lstStyle/>
          <a:p>
            <a:fld id="{3EF97B3B-8AB3-42DA-9AED-4F671373F313}" type="slidenum">
              <a:rPr lang="en-NL" smtClean="0"/>
              <a:t>‹#›</a:t>
            </a:fld>
            <a:endParaRPr lang="en-NL"/>
          </a:p>
        </p:txBody>
      </p:sp>
    </p:spTree>
    <p:extLst>
      <p:ext uri="{BB962C8B-B14F-4D97-AF65-F5344CB8AC3E}">
        <p14:creationId xmlns:p14="http://schemas.microsoft.com/office/powerpoint/2010/main" val="429040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8A9301-7EFE-43D2-9499-A79BAD2E8D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1AFBE10E-94FE-4B6E-BB94-EAF779E381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1D17EB3-ED58-4F4E-83CF-978F9530E354}"/>
              </a:ext>
            </a:extLst>
          </p:cNvPr>
          <p:cNvSpPr>
            <a:spLocks noGrp="1"/>
          </p:cNvSpPr>
          <p:nvPr>
            <p:ph type="dt" sz="half" idx="10"/>
          </p:nvPr>
        </p:nvSpPr>
        <p:spPr/>
        <p:txBody>
          <a:bodyPr/>
          <a:lstStyle/>
          <a:p>
            <a:fld id="{AFE53381-FA13-4D3D-8100-82AFD71FCC9A}" type="datetimeFigureOut">
              <a:rPr lang="en-NL" smtClean="0"/>
              <a:t>10/19/2021</a:t>
            </a:fld>
            <a:endParaRPr lang="en-NL"/>
          </a:p>
        </p:txBody>
      </p:sp>
      <p:sp>
        <p:nvSpPr>
          <p:cNvPr id="5" name="Footer Placeholder 4">
            <a:extLst>
              <a:ext uri="{FF2B5EF4-FFF2-40B4-BE49-F238E27FC236}">
                <a16:creationId xmlns:a16="http://schemas.microsoft.com/office/drawing/2014/main" id="{B0344E02-CE3C-4549-AF45-B56C91E6302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64D2C52-56C8-4280-B770-FDFC0E235994}"/>
              </a:ext>
            </a:extLst>
          </p:cNvPr>
          <p:cNvSpPr>
            <a:spLocks noGrp="1"/>
          </p:cNvSpPr>
          <p:nvPr>
            <p:ph type="sldNum" sz="quarter" idx="12"/>
          </p:nvPr>
        </p:nvSpPr>
        <p:spPr/>
        <p:txBody>
          <a:bodyPr/>
          <a:lstStyle/>
          <a:p>
            <a:fld id="{3EF97B3B-8AB3-42DA-9AED-4F671373F313}" type="slidenum">
              <a:rPr lang="en-NL" smtClean="0"/>
              <a:t>‹#›</a:t>
            </a:fld>
            <a:endParaRPr lang="en-NL"/>
          </a:p>
        </p:txBody>
      </p:sp>
    </p:spTree>
    <p:extLst>
      <p:ext uri="{BB962C8B-B14F-4D97-AF65-F5344CB8AC3E}">
        <p14:creationId xmlns:p14="http://schemas.microsoft.com/office/powerpoint/2010/main" val="2987839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936430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7419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97780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113622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6" name="Picture 5">
            <a:extLst>
              <a:ext uri="{FF2B5EF4-FFF2-40B4-BE49-F238E27FC236}">
                <a16:creationId xmlns:a16="http://schemas.microsoft.com/office/drawing/2014/main" id="{34A6394B-4890-0046-A1B9-E9282E3B1AF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224561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5">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C629AEAF-D154-DA41-A197-0EAB1AFD27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9" name="Picture 8">
            <a:extLst>
              <a:ext uri="{FF2B5EF4-FFF2-40B4-BE49-F238E27FC236}">
                <a16:creationId xmlns:a16="http://schemas.microsoft.com/office/drawing/2014/main" id="{D60015E6-6105-BE41-A7C6-8B01F9451795}"/>
              </a:ext>
            </a:extLst>
          </p:cNvPr>
          <p:cNvPicPr>
            <a:picLocks noChangeAspect="1"/>
          </p:cNvPicPr>
          <p:nvPr userDrawn="1"/>
        </p:nvPicPr>
        <p:blipFill>
          <a:blip r:embed="rId3"/>
          <a:stretch>
            <a:fillRect/>
          </a:stretch>
        </p:blipFill>
        <p:spPr>
          <a:xfrm>
            <a:off x="6324832" y="674251"/>
            <a:ext cx="5506671" cy="5509498"/>
          </a:xfrm>
          <a:prstGeom prst="rect">
            <a:avLst/>
          </a:prstGeom>
        </p:spPr>
      </p:pic>
    </p:spTree>
    <p:extLst>
      <p:ext uri="{BB962C8B-B14F-4D97-AF65-F5344CB8AC3E}">
        <p14:creationId xmlns:p14="http://schemas.microsoft.com/office/powerpoint/2010/main" val="316967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6">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pic>
        <p:nvPicPr>
          <p:cNvPr id="9" name="Picture 8">
            <a:extLst>
              <a:ext uri="{FF2B5EF4-FFF2-40B4-BE49-F238E27FC236}">
                <a16:creationId xmlns:a16="http://schemas.microsoft.com/office/drawing/2014/main" id="{E789E6DB-B56D-BD4E-9002-14CE5744787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66536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7">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pic>
        <p:nvPicPr>
          <p:cNvPr id="8" name="Picture 7">
            <a:extLst>
              <a:ext uri="{FF2B5EF4-FFF2-40B4-BE49-F238E27FC236}">
                <a16:creationId xmlns:a16="http://schemas.microsoft.com/office/drawing/2014/main" id="{203186BF-ECCF-7542-9294-9F51F7E7DE7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288871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DB4CE-D88C-42D9-BC73-2520E3BFD17F}"/>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A9DF6AF0-C629-4A82-B633-9F47D25753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8DE067B0-7400-4379-9828-E2F4EC2ED2E6}"/>
              </a:ext>
            </a:extLst>
          </p:cNvPr>
          <p:cNvSpPr>
            <a:spLocks noGrp="1"/>
          </p:cNvSpPr>
          <p:nvPr>
            <p:ph type="dt" sz="half" idx="10"/>
          </p:nvPr>
        </p:nvSpPr>
        <p:spPr/>
        <p:txBody>
          <a:bodyPr/>
          <a:lstStyle/>
          <a:p>
            <a:fld id="{AFE53381-FA13-4D3D-8100-82AFD71FCC9A}" type="datetimeFigureOut">
              <a:rPr lang="en-NL" smtClean="0"/>
              <a:t>10/19/2021</a:t>
            </a:fld>
            <a:endParaRPr lang="en-NL"/>
          </a:p>
        </p:txBody>
      </p:sp>
      <p:sp>
        <p:nvSpPr>
          <p:cNvPr id="5" name="Footer Placeholder 4">
            <a:extLst>
              <a:ext uri="{FF2B5EF4-FFF2-40B4-BE49-F238E27FC236}">
                <a16:creationId xmlns:a16="http://schemas.microsoft.com/office/drawing/2014/main" id="{1ED7A3A2-62A7-42A8-9A8B-AEF64A6350EB}"/>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84D7D7B-C827-46E0-8843-8D1C953E2E99}"/>
              </a:ext>
            </a:extLst>
          </p:cNvPr>
          <p:cNvSpPr>
            <a:spLocks noGrp="1"/>
          </p:cNvSpPr>
          <p:nvPr>
            <p:ph type="sldNum" sz="quarter" idx="12"/>
          </p:nvPr>
        </p:nvSpPr>
        <p:spPr/>
        <p:txBody>
          <a:bodyPr/>
          <a:lstStyle/>
          <a:p>
            <a:fld id="{3EF97B3B-8AB3-42DA-9AED-4F671373F313}" type="slidenum">
              <a:rPr lang="en-NL" smtClean="0"/>
              <a:t>‹#›</a:t>
            </a:fld>
            <a:endParaRPr lang="en-NL"/>
          </a:p>
        </p:txBody>
      </p:sp>
    </p:spTree>
    <p:extLst>
      <p:ext uri="{BB962C8B-B14F-4D97-AF65-F5344CB8AC3E}">
        <p14:creationId xmlns:p14="http://schemas.microsoft.com/office/powerpoint/2010/main" val="14459674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8">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Section name</a:t>
            </a: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pic>
        <p:nvPicPr>
          <p:cNvPr id="4" name="Picture 3">
            <a:extLst>
              <a:ext uri="{FF2B5EF4-FFF2-40B4-BE49-F238E27FC236}">
                <a16:creationId xmlns:a16="http://schemas.microsoft.com/office/drawing/2014/main" id="{E8FBB06B-0B11-514D-99D1-173019C7AB9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234728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9">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pic>
        <p:nvPicPr>
          <p:cNvPr id="9" name="Picture 8">
            <a:extLst>
              <a:ext uri="{FF2B5EF4-FFF2-40B4-BE49-F238E27FC236}">
                <a16:creationId xmlns:a16="http://schemas.microsoft.com/office/drawing/2014/main" id="{938BA06A-B71C-D64C-8698-7B83E6CA27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246525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0">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pic>
        <p:nvPicPr>
          <p:cNvPr id="7" name="Picture 6">
            <a:extLst>
              <a:ext uri="{FF2B5EF4-FFF2-40B4-BE49-F238E27FC236}">
                <a16:creationId xmlns:a16="http://schemas.microsoft.com/office/drawing/2014/main" id="{EDA6532B-5883-BE45-BCCB-8D0711A22AD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79706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11">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pic>
        <p:nvPicPr>
          <p:cNvPr id="8" name="Picture 7">
            <a:extLst>
              <a:ext uri="{FF2B5EF4-FFF2-40B4-BE49-F238E27FC236}">
                <a16:creationId xmlns:a16="http://schemas.microsoft.com/office/drawing/2014/main" id="{1355BE01-1C27-3742-ACE4-12033ADB848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81648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2">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pic>
        <p:nvPicPr>
          <p:cNvPr id="8" name="Picture 7">
            <a:extLst>
              <a:ext uri="{FF2B5EF4-FFF2-40B4-BE49-F238E27FC236}">
                <a16:creationId xmlns:a16="http://schemas.microsoft.com/office/drawing/2014/main" id="{AD098E8D-A345-DB44-87A3-CB211A27677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583294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accent5"/>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chemeClr val="tx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9311547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chemeClr val="tx1"/>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accent5"/>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solidFill>
                  <a:schemeClr val="tx1"/>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289775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ext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770880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option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76991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option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08651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69E0E-BCA6-4B8D-A516-20E9E5A97A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B82625F7-F26A-4E32-851D-B0AA02AD29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63BA70-8730-47D8-A633-71B5A28AAA67}"/>
              </a:ext>
            </a:extLst>
          </p:cNvPr>
          <p:cNvSpPr>
            <a:spLocks noGrp="1"/>
          </p:cNvSpPr>
          <p:nvPr>
            <p:ph type="dt" sz="half" idx="10"/>
          </p:nvPr>
        </p:nvSpPr>
        <p:spPr/>
        <p:txBody>
          <a:bodyPr/>
          <a:lstStyle/>
          <a:p>
            <a:fld id="{AFE53381-FA13-4D3D-8100-82AFD71FCC9A}" type="datetimeFigureOut">
              <a:rPr lang="en-NL" smtClean="0"/>
              <a:t>10/19/2021</a:t>
            </a:fld>
            <a:endParaRPr lang="en-NL"/>
          </a:p>
        </p:txBody>
      </p:sp>
      <p:sp>
        <p:nvSpPr>
          <p:cNvPr id="5" name="Footer Placeholder 4">
            <a:extLst>
              <a:ext uri="{FF2B5EF4-FFF2-40B4-BE49-F238E27FC236}">
                <a16:creationId xmlns:a16="http://schemas.microsoft.com/office/drawing/2014/main" id="{B925FCE5-B00C-4762-8435-8F563D7DDD9E}"/>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2BCD61DE-E680-4DB2-9C54-7C1C430537D0}"/>
              </a:ext>
            </a:extLst>
          </p:cNvPr>
          <p:cNvSpPr>
            <a:spLocks noGrp="1"/>
          </p:cNvSpPr>
          <p:nvPr>
            <p:ph type="sldNum" sz="quarter" idx="12"/>
          </p:nvPr>
        </p:nvSpPr>
        <p:spPr/>
        <p:txBody>
          <a:bodyPr/>
          <a:lstStyle/>
          <a:p>
            <a:fld id="{3EF97B3B-8AB3-42DA-9AED-4F671373F313}" type="slidenum">
              <a:rPr lang="en-NL" smtClean="0"/>
              <a:t>‹#›</a:t>
            </a:fld>
            <a:endParaRPr lang="en-NL"/>
          </a:p>
        </p:txBody>
      </p:sp>
    </p:spTree>
    <p:extLst>
      <p:ext uri="{BB962C8B-B14F-4D97-AF65-F5344CB8AC3E}">
        <p14:creationId xmlns:p14="http://schemas.microsoft.com/office/powerpoint/2010/main" val="16616757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ption 3">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tx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tx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tx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83676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ext option 3">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tx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tx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tx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16832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option 4">
    <p:bg>
      <p:bgRef idx="1001">
        <a:schemeClr val="bg1"/>
      </p:bgRef>
    </p:bg>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5613073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01841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1">
    <p:bg>
      <p:bgRef idx="1001">
        <a:schemeClr val="bg1"/>
      </p:bgRef>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647438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4340521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398178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1">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tx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1366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accent5"/>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accent5"/>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tx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tx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tx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319527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hoto layout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accent5"/>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accent5"/>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tx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tx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tx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660467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3B88-4791-4DB1-AEF0-1EAB31723F23}"/>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324D5DB1-7C2D-49EE-9232-B0CCBA3FB4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5CA8C17D-46A2-4B7B-8E5D-24CAC76E0C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72B4427D-D807-4DAF-A70D-573524CC8913}"/>
              </a:ext>
            </a:extLst>
          </p:cNvPr>
          <p:cNvSpPr>
            <a:spLocks noGrp="1"/>
          </p:cNvSpPr>
          <p:nvPr>
            <p:ph type="dt" sz="half" idx="10"/>
          </p:nvPr>
        </p:nvSpPr>
        <p:spPr/>
        <p:txBody>
          <a:bodyPr/>
          <a:lstStyle/>
          <a:p>
            <a:fld id="{AFE53381-FA13-4D3D-8100-82AFD71FCC9A}" type="datetimeFigureOut">
              <a:rPr lang="en-NL" smtClean="0"/>
              <a:t>10/19/2021</a:t>
            </a:fld>
            <a:endParaRPr lang="en-NL"/>
          </a:p>
        </p:txBody>
      </p:sp>
      <p:sp>
        <p:nvSpPr>
          <p:cNvPr id="6" name="Footer Placeholder 5">
            <a:extLst>
              <a:ext uri="{FF2B5EF4-FFF2-40B4-BE49-F238E27FC236}">
                <a16:creationId xmlns:a16="http://schemas.microsoft.com/office/drawing/2014/main" id="{EC06F06B-C92A-4C7E-859F-B1E8A5230F50}"/>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E429755C-D6DA-4B41-BC83-BD4903A85486}"/>
              </a:ext>
            </a:extLst>
          </p:cNvPr>
          <p:cNvSpPr>
            <a:spLocks noGrp="1"/>
          </p:cNvSpPr>
          <p:nvPr>
            <p:ph type="sldNum" sz="quarter" idx="12"/>
          </p:nvPr>
        </p:nvSpPr>
        <p:spPr/>
        <p:txBody>
          <a:bodyPr/>
          <a:lstStyle/>
          <a:p>
            <a:fld id="{3EF97B3B-8AB3-42DA-9AED-4F671373F313}" type="slidenum">
              <a:rPr lang="en-NL" smtClean="0"/>
              <a:t>‹#›</a:t>
            </a:fld>
            <a:endParaRPr lang="en-NL"/>
          </a:p>
        </p:txBody>
      </p:sp>
    </p:spTree>
    <p:extLst>
      <p:ext uri="{BB962C8B-B14F-4D97-AF65-F5344CB8AC3E}">
        <p14:creationId xmlns:p14="http://schemas.microsoft.com/office/powerpoint/2010/main" val="15616805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41139791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3341204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08489671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layout">
    <p:bg>
      <p:bgRef idx="1001">
        <a:schemeClr val="bg1"/>
      </p:bgRef>
    </p:bg>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742305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30661549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slide 1">
    <p:bg>
      <p:bgRef idx="1001">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tx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264859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CC5B4-BC7D-48F3-97D5-614DE64A2E38}"/>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A58E20D7-EA6A-44E1-B9E7-1B3C62D0F7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0C5A6D-4D87-4665-894F-E8E017426B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5D0BF6E7-7BD6-451A-82DA-EF96B56C9E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25A974-922C-40B7-B06B-C99C79C9F8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F79EAA70-3607-4D33-900A-472FF57B4515}"/>
              </a:ext>
            </a:extLst>
          </p:cNvPr>
          <p:cNvSpPr>
            <a:spLocks noGrp="1"/>
          </p:cNvSpPr>
          <p:nvPr>
            <p:ph type="dt" sz="half" idx="10"/>
          </p:nvPr>
        </p:nvSpPr>
        <p:spPr/>
        <p:txBody>
          <a:bodyPr/>
          <a:lstStyle/>
          <a:p>
            <a:fld id="{AFE53381-FA13-4D3D-8100-82AFD71FCC9A}" type="datetimeFigureOut">
              <a:rPr lang="en-NL" smtClean="0"/>
              <a:t>10/19/2021</a:t>
            </a:fld>
            <a:endParaRPr lang="en-NL"/>
          </a:p>
        </p:txBody>
      </p:sp>
      <p:sp>
        <p:nvSpPr>
          <p:cNvPr id="8" name="Footer Placeholder 7">
            <a:extLst>
              <a:ext uri="{FF2B5EF4-FFF2-40B4-BE49-F238E27FC236}">
                <a16:creationId xmlns:a16="http://schemas.microsoft.com/office/drawing/2014/main" id="{F843F07D-E259-451E-BC32-5A50A140A56C}"/>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82CE2554-87D9-4DB1-8D8B-293C24CABAE4}"/>
              </a:ext>
            </a:extLst>
          </p:cNvPr>
          <p:cNvSpPr>
            <a:spLocks noGrp="1"/>
          </p:cNvSpPr>
          <p:nvPr>
            <p:ph type="sldNum" sz="quarter" idx="12"/>
          </p:nvPr>
        </p:nvSpPr>
        <p:spPr/>
        <p:txBody>
          <a:bodyPr/>
          <a:lstStyle/>
          <a:p>
            <a:fld id="{3EF97B3B-8AB3-42DA-9AED-4F671373F313}" type="slidenum">
              <a:rPr lang="en-NL" smtClean="0"/>
              <a:t>‹#›</a:t>
            </a:fld>
            <a:endParaRPr lang="en-NL"/>
          </a:p>
        </p:txBody>
      </p:sp>
    </p:spTree>
    <p:extLst>
      <p:ext uri="{BB962C8B-B14F-4D97-AF65-F5344CB8AC3E}">
        <p14:creationId xmlns:p14="http://schemas.microsoft.com/office/powerpoint/2010/main" val="2881364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7404D-3018-4970-99FF-74656ED34835}"/>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8D9A75F0-AEF6-4ECE-BED5-D4AEF70D0174}"/>
              </a:ext>
            </a:extLst>
          </p:cNvPr>
          <p:cNvSpPr>
            <a:spLocks noGrp="1"/>
          </p:cNvSpPr>
          <p:nvPr>
            <p:ph type="dt" sz="half" idx="10"/>
          </p:nvPr>
        </p:nvSpPr>
        <p:spPr/>
        <p:txBody>
          <a:bodyPr/>
          <a:lstStyle/>
          <a:p>
            <a:fld id="{AFE53381-FA13-4D3D-8100-82AFD71FCC9A}" type="datetimeFigureOut">
              <a:rPr lang="en-NL" smtClean="0"/>
              <a:t>10/19/2021</a:t>
            </a:fld>
            <a:endParaRPr lang="en-NL"/>
          </a:p>
        </p:txBody>
      </p:sp>
      <p:sp>
        <p:nvSpPr>
          <p:cNvPr id="4" name="Footer Placeholder 3">
            <a:extLst>
              <a:ext uri="{FF2B5EF4-FFF2-40B4-BE49-F238E27FC236}">
                <a16:creationId xmlns:a16="http://schemas.microsoft.com/office/drawing/2014/main" id="{F3FF98DB-B762-460D-BF00-025729123184}"/>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7F1D25F-8946-4FC5-AD9D-583AF7815E99}"/>
              </a:ext>
            </a:extLst>
          </p:cNvPr>
          <p:cNvSpPr>
            <a:spLocks noGrp="1"/>
          </p:cNvSpPr>
          <p:nvPr>
            <p:ph type="sldNum" sz="quarter" idx="12"/>
          </p:nvPr>
        </p:nvSpPr>
        <p:spPr/>
        <p:txBody>
          <a:bodyPr/>
          <a:lstStyle/>
          <a:p>
            <a:fld id="{3EF97B3B-8AB3-42DA-9AED-4F671373F313}" type="slidenum">
              <a:rPr lang="en-NL" smtClean="0"/>
              <a:t>‹#›</a:t>
            </a:fld>
            <a:endParaRPr lang="en-NL"/>
          </a:p>
        </p:txBody>
      </p:sp>
    </p:spTree>
    <p:extLst>
      <p:ext uri="{BB962C8B-B14F-4D97-AF65-F5344CB8AC3E}">
        <p14:creationId xmlns:p14="http://schemas.microsoft.com/office/powerpoint/2010/main" val="1319369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1379A3-0E60-451F-84B2-D0329A2F8A33}"/>
              </a:ext>
            </a:extLst>
          </p:cNvPr>
          <p:cNvSpPr>
            <a:spLocks noGrp="1"/>
          </p:cNvSpPr>
          <p:nvPr>
            <p:ph type="dt" sz="half" idx="10"/>
          </p:nvPr>
        </p:nvSpPr>
        <p:spPr/>
        <p:txBody>
          <a:bodyPr/>
          <a:lstStyle/>
          <a:p>
            <a:fld id="{AFE53381-FA13-4D3D-8100-82AFD71FCC9A}" type="datetimeFigureOut">
              <a:rPr lang="en-NL" smtClean="0"/>
              <a:t>10/19/2021</a:t>
            </a:fld>
            <a:endParaRPr lang="en-NL"/>
          </a:p>
        </p:txBody>
      </p:sp>
      <p:sp>
        <p:nvSpPr>
          <p:cNvPr id="3" name="Footer Placeholder 2">
            <a:extLst>
              <a:ext uri="{FF2B5EF4-FFF2-40B4-BE49-F238E27FC236}">
                <a16:creationId xmlns:a16="http://schemas.microsoft.com/office/drawing/2014/main" id="{1BE53A67-2D04-4CB3-BB05-BBFE4BCAD40E}"/>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747677EF-2110-405A-800D-580BD6F9136C}"/>
              </a:ext>
            </a:extLst>
          </p:cNvPr>
          <p:cNvSpPr>
            <a:spLocks noGrp="1"/>
          </p:cNvSpPr>
          <p:nvPr>
            <p:ph type="sldNum" sz="quarter" idx="12"/>
          </p:nvPr>
        </p:nvSpPr>
        <p:spPr/>
        <p:txBody>
          <a:bodyPr/>
          <a:lstStyle/>
          <a:p>
            <a:fld id="{3EF97B3B-8AB3-42DA-9AED-4F671373F313}" type="slidenum">
              <a:rPr lang="en-NL" smtClean="0"/>
              <a:t>‹#›</a:t>
            </a:fld>
            <a:endParaRPr lang="en-NL"/>
          </a:p>
        </p:txBody>
      </p:sp>
    </p:spTree>
    <p:extLst>
      <p:ext uri="{BB962C8B-B14F-4D97-AF65-F5344CB8AC3E}">
        <p14:creationId xmlns:p14="http://schemas.microsoft.com/office/powerpoint/2010/main" val="2055004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DE45-0E2D-4FC4-8B3D-7AC063A64E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76C79653-EB01-4C53-906F-3D1BA59E57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0885E100-A678-4805-917B-3E4DAE620D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A1F712-7346-4174-81A5-C70EDB6AB307}"/>
              </a:ext>
            </a:extLst>
          </p:cNvPr>
          <p:cNvSpPr>
            <a:spLocks noGrp="1"/>
          </p:cNvSpPr>
          <p:nvPr>
            <p:ph type="dt" sz="half" idx="10"/>
          </p:nvPr>
        </p:nvSpPr>
        <p:spPr/>
        <p:txBody>
          <a:bodyPr/>
          <a:lstStyle/>
          <a:p>
            <a:fld id="{AFE53381-FA13-4D3D-8100-82AFD71FCC9A}" type="datetimeFigureOut">
              <a:rPr lang="en-NL" smtClean="0"/>
              <a:t>10/19/2021</a:t>
            </a:fld>
            <a:endParaRPr lang="en-NL"/>
          </a:p>
        </p:txBody>
      </p:sp>
      <p:sp>
        <p:nvSpPr>
          <p:cNvPr id="6" name="Footer Placeholder 5">
            <a:extLst>
              <a:ext uri="{FF2B5EF4-FFF2-40B4-BE49-F238E27FC236}">
                <a16:creationId xmlns:a16="http://schemas.microsoft.com/office/drawing/2014/main" id="{49CE8E4E-B56F-4FDC-AAE7-F850425911C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3FCAE72C-1919-4367-8D41-D03DC985172D}"/>
              </a:ext>
            </a:extLst>
          </p:cNvPr>
          <p:cNvSpPr>
            <a:spLocks noGrp="1"/>
          </p:cNvSpPr>
          <p:nvPr>
            <p:ph type="sldNum" sz="quarter" idx="12"/>
          </p:nvPr>
        </p:nvSpPr>
        <p:spPr/>
        <p:txBody>
          <a:bodyPr/>
          <a:lstStyle/>
          <a:p>
            <a:fld id="{3EF97B3B-8AB3-42DA-9AED-4F671373F313}" type="slidenum">
              <a:rPr lang="en-NL" smtClean="0"/>
              <a:t>‹#›</a:t>
            </a:fld>
            <a:endParaRPr lang="en-NL"/>
          </a:p>
        </p:txBody>
      </p:sp>
    </p:spTree>
    <p:extLst>
      <p:ext uri="{BB962C8B-B14F-4D97-AF65-F5344CB8AC3E}">
        <p14:creationId xmlns:p14="http://schemas.microsoft.com/office/powerpoint/2010/main" val="2275965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2080-BFF7-4B36-ADB3-110BDC32E9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5158B2E1-A557-42BB-B8A3-C8F840968B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F957AAA2-59ED-476A-B3F1-3A1CA5158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E73F58-1788-4085-9181-E0B3F00421EA}"/>
              </a:ext>
            </a:extLst>
          </p:cNvPr>
          <p:cNvSpPr>
            <a:spLocks noGrp="1"/>
          </p:cNvSpPr>
          <p:nvPr>
            <p:ph type="dt" sz="half" idx="10"/>
          </p:nvPr>
        </p:nvSpPr>
        <p:spPr/>
        <p:txBody>
          <a:bodyPr/>
          <a:lstStyle/>
          <a:p>
            <a:fld id="{AFE53381-FA13-4D3D-8100-82AFD71FCC9A}" type="datetimeFigureOut">
              <a:rPr lang="en-NL" smtClean="0"/>
              <a:t>10/19/2021</a:t>
            </a:fld>
            <a:endParaRPr lang="en-NL"/>
          </a:p>
        </p:txBody>
      </p:sp>
      <p:sp>
        <p:nvSpPr>
          <p:cNvPr id="6" name="Footer Placeholder 5">
            <a:extLst>
              <a:ext uri="{FF2B5EF4-FFF2-40B4-BE49-F238E27FC236}">
                <a16:creationId xmlns:a16="http://schemas.microsoft.com/office/drawing/2014/main" id="{67FF70CD-077F-4AFC-91AF-294B26742256}"/>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8B47969-C639-4E2A-9C7C-CBCA03551714}"/>
              </a:ext>
            </a:extLst>
          </p:cNvPr>
          <p:cNvSpPr>
            <a:spLocks noGrp="1"/>
          </p:cNvSpPr>
          <p:nvPr>
            <p:ph type="sldNum" sz="quarter" idx="12"/>
          </p:nvPr>
        </p:nvSpPr>
        <p:spPr/>
        <p:txBody>
          <a:bodyPr/>
          <a:lstStyle/>
          <a:p>
            <a:fld id="{3EF97B3B-8AB3-42DA-9AED-4F671373F313}" type="slidenum">
              <a:rPr lang="en-NL" smtClean="0"/>
              <a:t>‹#›</a:t>
            </a:fld>
            <a:endParaRPr lang="en-NL"/>
          </a:p>
        </p:txBody>
      </p:sp>
    </p:spTree>
    <p:extLst>
      <p:ext uri="{BB962C8B-B14F-4D97-AF65-F5344CB8AC3E}">
        <p14:creationId xmlns:p14="http://schemas.microsoft.com/office/powerpoint/2010/main" val="1286762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BA9247-B3AF-4D8D-ABCD-C7C99A36B8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0C0D4455-1FDF-438D-B2EC-B9AD4B9FC5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B1D8925E-6B4B-4C3A-B6C2-343737661F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E53381-FA13-4D3D-8100-82AFD71FCC9A}" type="datetimeFigureOut">
              <a:rPr lang="en-NL" smtClean="0"/>
              <a:t>10/19/2021</a:t>
            </a:fld>
            <a:endParaRPr lang="en-NL"/>
          </a:p>
        </p:txBody>
      </p:sp>
      <p:sp>
        <p:nvSpPr>
          <p:cNvPr id="5" name="Footer Placeholder 4">
            <a:extLst>
              <a:ext uri="{FF2B5EF4-FFF2-40B4-BE49-F238E27FC236}">
                <a16:creationId xmlns:a16="http://schemas.microsoft.com/office/drawing/2014/main" id="{8669F04E-8A2B-422A-B857-2617E8E233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8FF56A85-B881-47DF-9F00-5B1A342319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F97B3B-8AB3-42DA-9AED-4F671373F313}" type="slidenum">
              <a:rPr lang="en-NL" smtClean="0"/>
              <a:t>‹#›</a:t>
            </a:fld>
            <a:endParaRPr lang="en-NL"/>
          </a:p>
        </p:txBody>
      </p:sp>
    </p:spTree>
    <p:extLst>
      <p:ext uri="{BB962C8B-B14F-4D97-AF65-F5344CB8AC3E}">
        <p14:creationId xmlns:p14="http://schemas.microsoft.com/office/powerpoint/2010/main" val="14986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7084546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60.svg"/><Relationship Id="rId18" Type="http://schemas.openxmlformats.org/officeDocument/2006/relationships/image" Target="../media/image71.png"/><Relationship Id="rId26" Type="http://schemas.openxmlformats.org/officeDocument/2006/relationships/image" Target="../media/image79.svg"/><Relationship Id="rId3" Type="http://schemas.openxmlformats.org/officeDocument/2006/relationships/image" Target="../media/image52.png"/><Relationship Id="rId21" Type="http://schemas.openxmlformats.org/officeDocument/2006/relationships/image" Target="../media/image74.svg"/><Relationship Id="rId7" Type="http://schemas.openxmlformats.org/officeDocument/2006/relationships/image" Target="../media/image66.svg"/><Relationship Id="rId12" Type="http://schemas.openxmlformats.org/officeDocument/2006/relationships/image" Target="../media/image59.png"/><Relationship Id="rId17" Type="http://schemas.openxmlformats.org/officeDocument/2006/relationships/image" Target="../media/image64.svg"/><Relationship Id="rId25" Type="http://schemas.openxmlformats.org/officeDocument/2006/relationships/image" Target="../media/image78.png"/><Relationship Id="rId2" Type="http://schemas.openxmlformats.org/officeDocument/2006/relationships/notesSlide" Target="../notesSlides/notesSlide6.xml"/><Relationship Id="rId16" Type="http://schemas.openxmlformats.org/officeDocument/2006/relationships/image" Target="../media/image63.png"/><Relationship Id="rId20"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65.png"/><Relationship Id="rId11" Type="http://schemas.openxmlformats.org/officeDocument/2006/relationships/image" Target="../media/image70.svg"/><Relationship Id="rId24" Type="http://schemas.openxmlformats.org/officeDocument/2006/relationships/image" Target="../media/image77.png"/><Relationship Id="rId5" Type="http://schemas.openxmlformats.org/officeDocument/2006/relationships/image" Target="../media/image54.png"/><Relationship Id="rId15" Type="http://schemas.openxmlformats.org/officeDocument/2006/relationships/image" Target="../media/image62.svg"/><Relationship Id="rId23" Type="http://schemas.openxmlformats.org/officeDocument/2006/relationships/image" Target="../media/image76.svg"/><Relationship Id="rId28" Type="http://schemas.openxmlformats.org/officeDocument/2006/relationships/image" Target="../media/image81.svg"/><Relationship Id="rId10" Type="http://schemas.openxmlformats.org/officeDocument/2006/relationships/image" Target="../media/image69.png"/><Relationship Id="rId19" Type="http://schemas.openxmlformats.org/officeDocument/2006/relationships/image" Target="../media/image72.svg"/><Relationship Id="rId4" Type="http://schemas.openxmlformats.org/officeDocument/2006/relationships/image" Target="../media/image53.svg"/><Relationship Id="rId9" Type="http://schemas.openxmlformats.org/officeDocument/2006/relationships/image" Target="../media/image68.svg"/><Relationship Id="rId14" Type="http://schemas.openxmlformats.org/officeDocument/2006/relationships/image" Target="../media/image61.png"/><Relationship Id="rId22" Type="http://schemas.openxmlformats.org/officeDocument/2006/relationships/image" Target="../media/image75.png"/><Relationship Id="rId27" Type="http://schemas.openxmlformats.org/officeDocument/2006/relationships/image" Target="../media/image80.png"/></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learn/modules/explore-analyze-time-series-insights/?WT.mc_id=IoT-MVP-5002324"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docs.microsoft.com/en-us/learn/certifications/exams/az-220?WT.mc_id=IoT-MVP-5002324" TargetMode="External"/><Relationship Id="rId5" Type="http://schemas.openxmlformats.org/officeDocument/2006/relationships/hyperlink" Target="https://channel9.msdn.com/Shows/Internet-of-Things-Show/Deep-Dive-Analyzing-IoT-data-using-Time-Series-Insights?WT.mc_id=IoT-MVP-5002324" TargetMode="External"/><Relationship Id="rId4" Type="http://schemas.openxmlformats.org/officeDocument/2006/relationships/hyperlink" Target="https://docs.microsoft.com/en-us/azure/time-series-insights/?WT.mc_id=IoT-MVP-5002324"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45.png"/><Relationship Id="rId5" Type="http://schemas.openxmlformats.org/officeDocument/2006/relationships/image" Target="../media/image44.emf"/><Relationship Id="rId10" Type="http://schemas.openxmlformats.org/officeDocument/2006/relationships/image" Target="../media/image49.emf"/><Relationship Id="rId4" Type="http://schemas.openxmlformats.org/officeDocument/2006/relationships/image" Target="../media/image43.emf"/><Relationship Id="rId9" Type="http://schemas.openxmlformats.org/officeDocument/2006/relationships/image" Target="../media/image48.sv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sv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svg"/><Relationship Id="rId9" Type="http://schemas.openxmlformats.org/officeDocument/2006/relationships/image" Target="../media/image58.svg"/></Relationships>
</file>

<file path=ppt/slides/_rels/slide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2.svg"/><Relationship Id="rId18" Type="http://schemas.openxmlformats.org/officeDocument/2006/relationships/image" Target="../media/image67.png"/><Relationship Id="rId3" Type="http://schemas.openxmlformats.org/officeDocument/2006/relationships/image" Target="../media/image52.png"/><Relationship Id="rId21" Type="http://schemas.openxmlformats.org/officeDocument/2006/relationships/image" Target="../media/image70.svg"/><Relationship Id="rId7" Type="http://schemas.openxmlformats.org/officeDocument/2006/relationships/image" Target="../media/image57.png"/><Relationship Id="rId12" Type="http://schemas.openxmlformats.org/officeDocument/2006/relationships/image" Target="../media/image61.png"/><Relationship Id="rId17" Type="http://schemas.openxmlformats.org/officeDocument/2006/relationships/image" Target="../media/image66.svg"/><Relationship Id="rId2" Type="http://schemas.openxmlformats.org/officeDocument/2006/relationships/notesSlide" Target="../notesSlides/notesSlide5.xml"/><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12.xml"/><Relationship Id="rId6" Type="http://schemas.openxmlformats.org/officeDocument/2006/relationships/image" Target="../media/image56.svg"/><Relationship Id="rId11" Type="http://schemas.openxmlformats.org/officeDocument/2006/relationships/image" Target="../media/image60.svg"/><Relationship Id="rId5" Type="http://schemas.openxmlformats.org/officeDocument/2006/relationships/image" Target="../media/image55.png"/><Relationship Id="rId15" Type="http://schemas.openxmlformats.org/officeDocument/2006/relationships/image" Target="../media/image64.svg"/><Relationship Id="rId10" Type="http://schemas.openxmlformats.org/officeDocument/2006/relationships/image" Target="../media/image59.png"/><Relationship Id="rId19" Type="http://schemas.openxmlformats.org/officeDocument/2006/relationships/image" Target="../media/image68.svg"/><Relationship Id="rId4" Type="http://schemas.openxmlformats.org/officeDocument/2006/relationships/image" Target="../media/image53.svg"/><Relationship Id="rId9" Type="http://schemas.openxmlformats.org/officeDocument/2006/relationships/image" Target="../media/image54.png"/><Relationship Id="rId1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87E7D-F3C2-4B43-8B63-D2B232FF8C0D}"/>
              </a:ext>
            </a:extLst>
          </p:cNvPr>
          <p:cNvSpPr>
            <a:spLocks noGrp="1"/>
          </p:cNvSpPr>
          <p:nvPr>
            <p:ph type="ctrTitle"/>
          </p:nvPr>
        </p:nvSpPr>
        <p:spPr>
          <a:xfrm>
            <a:off x="1524000" y="408317"/>
            <a:ext cx="9144000" cy="1830688"/>
          </a:xfrm>
        </p:spPr>
        <p:txBody>
          <a:bodyPr/>
          <a:lstStyle/>
          <a:p>
            <a:r>
              <a:rPr lang="en-US" dirty="0"/>
              <a:t>TSI</a:t>
            </a:r>
            <a:endParaRPr lang="en-NL" dirty="0"/>
          </a:p>
        </p:txBody>
      </p:sp>
      <p:sp>
        <p:nvSpPr>
          <p:cNvPr id="3" name="Subtitle 2">
            <a:extLst>
              <a:ext uri="{FF2B5EF4-FFF2-40B4-BE49-F238E27FC236}">
                <a16:creationId xmlns:a16="http://schemas.microsoft.com/office/drawing/2014/main" id="{FAC548CA-9970-4FC9-A943-F54EAD301DE1}"/>
              </a:ext>
            </a:extLst>
          </p:cNvPr>
          <p:cNvSpPr>
            <a:spLocks noGrp="1"/>
          </p:cNvSpPr>
          <p:nvPr>
            <p:ph type="subTitle" idx="1"/>
          </p:nvPr>
        </p:nvSpPr>
        <p:spPr>
          <a:xfrm>
            <a:off x="1524000" y="2331080"/>
            <a:ext cx="9144000" cy="1655762"/>
          </a:xfrm>
        </p:spPr>
        <p:txBody>
          <a:bodyPr/>
          <a:lstStyle/>
          <a:p>
            <a:r>
              <a:rPr lang="en-US" dirty="0"/>
              <a:t>Sander van de Velde</a:t>
            </a:r>
            <a:endParaRPr lang="en-NL" dirty="0"/>
          </a:p>
        </p:txBody>
      </p:sp>
      <p:pic>
        <p:nvPicPr>
          <p:cNvPr id="4" name="Picture 2" descr="Image">
            <a:extLst>
              <a:ext uri="{FF2B5EF4-FFF2-40B4-BE49-F238E27FC236}">
                <a16:creationId xmlns:a16="http://schemas.microsoft.com/office/drawing/2014/main" id="{15AC8BF6-8738-4E6C-B617-D6F35BFE3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4672" y="3358268"/>
            <a:ext cx="5010321" cy="2818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789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A171CD2-C515-4D49-A1F7-FC1F73AF9029}"/>
              </a:ext>
            </a:extLst>
          </p:cNvPr>
          <p:cNvSpPr>
            <a:spLocks noGrp="1"/>
          </p:cNvSpPr>
          <p:nvPr>
            <p:ph type="ftr" sz="quarter" idx="4294967295"/>
          </p:nvPr>
        </p:nvSpPr>
        <p:spPr>
          <a:xfrm>
            <a:off x="0" y="0"/>
            <a:ext cx="0" cy="0"/>
          </a:xfrm>
        </p:spPr>
        <p:txBody>
          <a:bodyPr vert="horz" lIns="91440" tIns="45720" rIns="91440" bIns="45720" rtlCol="0" anchor="ctr">
            <a:normAutofit fontScale="25000" lnSpcReduction="20000"/>
          </a:bodyPr>
          <a:lstStyle/>
          <a:p>
            <a:pPr algn="l">
              <a:spcAft>
                <a:spcPts val="600"/>
              </a:spcAft>
            </a:pPr>
            <a:endParaRPr lang="en-US" kern="1200">
              <a:solidFill>
                <a:prstClr val="black">
                  <a:tint val="75000"/>
                </a:prstClr>
              </a:solidFill>
              <a:latin typeface="+mn-lt"/>
              <a:ea typeface="+mn-ea"/>
              <a:cs typeface="+mn-cs"/>
            </a:endParaRPr>
          </a:p>
        </p:txBody>
      </p:sp>
      <p:sp>
        <p:nvSpPr>
          <p:cNvPr id="8" name="Text Placeholder 3">
            <a:extLst>
              <a:ext uri="{FF2B5EF4-FFF2-40B4-BE49-F238E27FC236}">
                <a16:creationId xmlns:a16="http://schemas.microsoft.com/office/drawing/2014/main" id="{CBC1FE56-4908-4B1C-9887-D0A1D71446E5}"/>
              </a:ext>
            </a:extLst>
          </p:cNvPr>
          <p:cNvSpPr>
            <a:spLocks noGrp="1"/>
          </p:cNvSpPr>
          <p:nvPr>
            <p:ph type="body" sz="half" idx="4294967295"/>
          </p:nvPr>
        </p:nvSpPr>
        <p:spPr>
          <a:xfrm>
            <a:off x="339688" y="1677915"/>
            <a:ext cx="2942113" cy="3309471"/>
          </a:xfrm>
        </p:spPr>
        <p:txBody>
          <a:bodyPr>
            <a:noAutofit/>
          </a:bodyPr>
          <a:lstStyle/>
          <a:p>
            <a:pPr>
              <a:spcAft>
                <a:spcPts val="600"/>
              </a:spcAft>
            </a:pPr>
            <a:r>
              <a:rPr lang="en-US" sz="1800" spc="0" dirty="0">
                <a:solidFill>
                  <a:schemeClr val="accent5"/>
                </a:solidFill>
              </a:rPr>
              <a:t>Examples:</a:t>
            </a:r>
          </a:p>
          <a:p>
            <a:pPr marL="173038" indent="-173038">
              <a:spcAft>
                <a:spcPts val="1800"/>
              </a:spcAft>
              <a:buFont typeface="Arial" panose="020B0604020202020204" pitchFamily="34" charset="0"/>
              <a:buChar char="•"/>
            </a:pPr>
            <a:r>
              <a:rPr lang="en-US" sz="1600" spc="0" dirty="0">
                <a:solidFill>
                  <a:schemeClr val="tx1"/>
                </a:solidFill>
                <a:latin typeface="+mn-lt"/>
              </a:rPr>
              <a:t>Monitor equipment performance at scale</a:t>
            </a:r>
          </a:p>
          <a:p>
            <a:pPr marL="173038" indent="-173038">
              <a:spcAft>
                <a:spcPts val="1800"/>
              </a:spcAft>
              <a:buFont typeface="Arial" panose="020B0604020202020204" pitchFamily="34" charset="0"/>
              <a:buChar char="•"/>
            </a:pPr>
            <a:r>
              <a:rPr lang="en-US" sz="1600" spc="0" dirty="0">
                <a:solidFill>
                  <a:schemeClr val="tx1"/>
                </a:solidFill>
                <a:latin typeface="+mn-lt"/>
              </a:rPr>
              <a:t>Identify process inefficiencies </a:t>
            </a:r>
          </a:p>
          <a:p>
            <a:pPr marL="173038" indent="-173038">
              <a:spcAft>
                <a:spcPts val="1800"/>
              </a:spcAft>
              <a:buFont typeface="Arial" panose="020B0604020202020204" pitchFamily="34" charset="0"/>
              <a:buChar char="•"/>
            </a:pPr>
            <a:r>
              <a:rPr lang="en-US" sz="1600" spc="0" dirty="0">
                <a:solidFill>
                  <a:schemeClr val="tx1"/>
                </a:solidFill>
                <a:latin typeface="+mn-lt"/>
              </a:rPr>
              <a:t>Diagnose the health of equipment</a:t>
            </a:r>
          </a:p>
          <a:p>
            <a:pPr marL="173038" indent="-173038">
              <a:spcAft>
                <a:spcPts val="1800"/>
              </a:spcAft>
              <a:buFont typeface="Arial" panose="020B0604020202020204" pitchFamily="34" charset="0"/>
              <a:buChar char="•"/>
            </a:pPr>
            <a:r>
              <a:rPr lang="en-US" sz="1600" spc="0" dirty="0">
                <a:solidFill>
                  <a:schemeClr val="tx1"/>
                </a:solidFill>
                <a:latin typeface="+mn-lt"/>
              </a:rPr>
              <a:t>Optimize supply chain and production</a:t>
            </a:r>
            <a:endParaRPr lang="en-US" sz="1800" spc="0" dirty="0">
              <a:solidFill>
                <a:schemeClr val="tx1"/>
              </a:solidFill>
            </a:endParaRPr>
          </a:p>
        </p:txBody>
      </p:sp>
      <p:sp>
        <p:nvSpPr>
          <p:cNvPr id="16" name="Title 1">
            <a:extLst>
              <a:ext uri="{FF2B5EF4-FFF2-40B4-BE49-F238E27FC236}">
                <a16:creationId xmlns:a16="http://schemas.microsoft.com/office/drawing/2014/main" id="{BED9B835-052A-41AE-96F1-11A4C88C0AD1}"/>
              </a:ext>
            </a:extLst>
          </p:cNvPr>
          <p:cNvSpPr txBox="1">
            <a:spLocks/>
          </p:cNvSpPr>
          <p:nvPr/>
        </p:nvSpPr>
        <p:spPr>
          <a:xfrm>
            <a:off x="7730591" y="3240301"/>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Time Series</a:t>
            </a:r>
            <a:br>
              <a:rPr lang="en-US" sz="1050" spc="0">
                <a:solidFill>
                  <a:schemeClr val="tx1"/>
                </a:solidFill>
                <a:latin typeface="+mn-lt"/>
              </a:rPr>
            </a:br>
            <a:r>
              <a:rPr lang="en-US" sz="1050" spc="0">
                <a:solidFill>
                  <a:schemeClr val="tx1"/>
                </a:solidFill>
                <a:latin typeface="+mn-lt"/>
              </a:rPr>
              <a:t>Insights</a:t>
            </a:r>
          </a:p>
        </p:txBody>
      </p:sp>
      <p:pic>
        <p:nvPicPr>
          <p:cNvPr id="17" name="Graphic 16">
            <a:extLst>
              <a:ext uri="{FF2B5EF4-FFF2-40B4-BE49-F238E27FC236}">
                <a16:creationId xmlns:a16="http://schemas.microsoft.com/office/drawing/2014/main" id="{4D460019-2ED5-419A-90B1-45A3E03B46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76722" y="2646019"/>
            <a:ext cx="468890" cy="496472"/>
          </a:xfrm>
          <a:prstGeom prst="rect">
            <a:avLst/>
          </a:prstGeom>
        </p:spPr>
      </p:pic>
      <p:sp>
        <p:nvSpPr>
          <p:cNvPr id="18" name="Rectangle 17">
            <a:extLst>
              <a:ext uri="{FF2B5EF4-FFF2-40B4-BE49-F238E27FC236}">
                <a16:creationId xmlns:a16="http://schemas.microsoft.com/office/drawing/2014/main" id="{72ACE51E-07A8-44AF-B381-51716BB43C2F}"/>
              </a:ext>
            </a:extLst>
          </p:cNvPr>
          <p:cNvSpPr/>
          <p:nvPr/>
        </p:nvSpPr>
        <p:spPr bwMode="auto">
          <a:xfrm>
            <a:off x="3701823" y="2068082"/>
            <a:ext cx="2434272" cy="1091652"/>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58E856EF-AB3B-448C-BDE8-652C0507EEEF}"/>
              </a:ext>
            </a:extLst>
          </p:cNvPr>
          <p:cNvGrpSpPr/>
          <p:nvPr/>
        </p:nvGrpSpPr>
        <p:grpSpPr>
          <a:xfrm>
            <a:off x="6896135" y="2679991"/>
            <a:ext cx="421570" cy="428528"/>
            <a:chOff x="6216734" y="3600895"/>
            <a:chExt cx="299102" cy="304037"/>
          </a:xfrm>
        </p:grpSpPr>
        <p:sp>
          <p:nvSpPr>
            <p:cNvPr id="19" name="Freeform: Shape 18">
              <a:extLst>
                <a:ext uri="{FF2B5EF4-FFF2-40B4-BE49-F238E27FC236}">
                  <a16:creationId xmlns:a16="http://schemas.microsoft.com/office/drawing/2014/main" id="{1F36A071-7BA3-42DB-82D6-92B4C6E199E9}"/>
                </a:ext>
              </a:extLst>
            </p:cNvPr>
            <p:cNvSpPr/>
            <p:nvPr/>
          </p:nvSpPr>
          <p:spPr>
            <a:xfrm>
              <a:off x="6429626" y="3600895"/>
              <a:ext cx="86210" cy="84585"/>
            </a:xfrm>
            <a:custGeom>
              <a:avLst/>
              <a:gdLst>
                <a:gd name="connsiteX0" fmla="*/ 0 w 272891"/>
                <a:gd name="connsiteY0" fmla="*/ 0 h 267747"/>
                <a:gd name="connsiteX1" fmla="*/ 0 w 272891"/>
                <a:gd name="connsiteY1" fmla="*/ 124016 h 267747"/>
                <a:gd name="connsiteX2" fmla="*/ 148876 w 272891"/>
                <a:gd name="connsiteY2" fmla="*/ 124016 h 267747"/>
                <a:gd name="connsiteX3" fmla="*/ 148876 w 272891"/>
                <a:gd name="connsiteY3" fmla="*/ 267748 h 267747"/>
                <a:gd name="connsiteX4" fmla="*/ 272891 w 272891"/>
                <a:gd name="connsiteY4" fmla="*/ 267748 h 267747"/>
                <a:gd name="connsiteX5" fmla="*/ 272891 w 272891"/>
                <a:gd name="connsiteY5" fmla="*/ 0 h 267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747">
                  <a:moveTo>
                    <a:pt x="0" y="0"/>
                  </a:moveTo>
                  <a:lnTo>
                    <a:pt x="0" y="124016"/>
                  </a:lnTo>
                  <a:lnTo>
                    <a:pt x="148876" y="124016"/>
                  </a:lnTo>
                  <a:lnTo>
                    <a:pt x="148876" y="267748"/>
                  </a:lnTo>
                  <a:lnTo>
                    <a:pt x="272891" y="267748"/>
                  </a:lnTo>
                  <a:lnTo>
                    <a:pt x="272891" y="0"/>
                  </a:lnTo>
                  <a:close/>
                </a:path>
              </a:pathLst>
            </a:custGeom>
            <a:solidFill>
              <a:schemeClr val="accent5"/>
            </a:solidFill>
            <a:ln w="9525"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CFE2795A-6671-48F8-A327-CE211C4C54A3}"/>
                </a:ext>
              </a:extLst>
            </p:cNvPr>
            <p:cNvSpPr/>
            <p:nvPr/>
          </p:nvSpPr>
          <p:spPr>
            <a:xfrm>
              <a:off x="6216734" y="3820377"/>
              <a:ext cx="86210" cy="84555"/>
            </a:xfrm>
            <a:custGeom>
              <a:avLst/>
              <a:gdLst>
                <a:gd name="connsiteX0" fmla="*/ 272891 w 272891"/>
                <a:gd name="connsiteY0" fmla="*/ 267653 h 267652"/>
                <a:gd name="connsiteX1" fmla="*/ 272891 w 272891"/>
                <a:gd name="connsiteY1" fmla="*/ 143637 h 267652"/>
                <a:gd name="connsiteX2" fmla="*/ 124016 w 272891"/>
                <a:gd name="connsiteY2" fmla="*/ 143637 h 267652"/>
                <a:gd name="connsiteX3" fmla="*/ 124016 w 272891"/>
                <a:gd name="connsiteY3" fmla="*/ 0 h 267652"/>
                <a:gd name="connsiteX4" fmla="*/ 0 w 272891"/>
                <a:gd name="connsiteY4" fmla="*/ 0 h 267652"/>
                <a:gd name="connsiteX5" fmla="*/ 0 w 272891"/>
                <a:gd name="connsiteY5" fmla="*/ 267653 h 26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652">
                  <a:moveTo>
                    <a:pt x="272891" y="267653"/>
                  </a:moveTo>
                  <a:lnTo>
                    <a:pt x="272891" y="143637"/>
                  </a:lnTo>
                  <a:lnTo>
                    <a:pt x="124016" y="143637"/>
                  </a:lnTo>
                  <a:lnTo>
                    <a:pt x="124016" y="0"/>
                  </a:lnTo>
                  <a:lnTo>
                    <a:pt x="0" y="0"/>
                  </a:lnTo>
                  <a:lnTo>
                    <a:pt x="0" y="267653"/>
                  </a:lnTo>
                  <a:close/>
                </a:path>
              </a:pathLst>
            </a:custGeom>
            <a:solidFill>
              <a:schemeClr val="accent5"/>
            </a:solidFill>
            <a:ln w="9525" cap="flat">
              <a:noFill/>
              <a:prstDash val="solid"/>
              <a:miter/>
            </a:ln>
          </p:spPr>
          <p:txBody>
            <a:bodyPr rtlCol="0" anchor="ctr">
              <a:noAutofit/>
            </a:bodyPr>
            <a:lstStyle/>
            <a:p>
              <a:endParaRPr lang="en-US"/>
            </a:p>
          </p:txBody>
        </p:sp>
        <p:sp>
          <p:nvSpPr>
            <p:cNvPr id="21" name="Freeform: Shape 20">
              <a:extLst>
                <a:ext uri="{FF2B5EF4-FFF2-40B4-BE49-F238E27FC236}">
                  <a16:creationId xmlns:a16="http://schemas.microsoft.com/office/drawing/2014/main" id="{EAD1B6C9-57D5-4D11-A6B0-E3ABCF6DADB6}"/>
                </a:ext>
              </a:extLst>
            </p:cNvPr>
            <p:cNvSpPr/>
            <p:nvPr/>
          </p:nvSpPr>
          <p:spPr>
            <a:xfrm>
              <a:off x="6240536" y="3620996"/>
              <a:ext cx="253785" cy="254056"/>
            </a:xfrm>
            <a:custGeom>
              <a:avLst/>
              <a:gdLst>
                <a:gd name="connsiteX0" fmla="*/ 719804 w 803338"/>
                <a:gd name="connsiteY0" fmla="*/ 637127 h 804195"/>
                <a:gd name="connsiteX1" fmla="*/ 710851 w 803338"/>
                <a:gd name="connsiteY1" fmla="*/ 637604 h 804195"/>
                <a:gd name="connsiteX2" fmla="*/ 602456 w 803338"/>
                <a:gd name="connsiteY2" fmla="*/ 466630 h 804195"/>
                <a:gd name="connsiteX3" fmla="*/ 640366 w 803338"/>
                <a:gd name="connsiteY3" fmla="*/ 385001 h 804195"/>
                <a:gd name="connsiteX4" fmla="*/ 533400 w 803338"/>
                <a:gd name="connsiteY4" fmla="*/ 278035 h 804195"/>
                <a:gd name="connsiteX5" fmla="*/ 493871 w 803338"/>
                <a:gd name="connsiteY5" fmla="*/ 285655 h 804195"/>
                <a:gd name="connsiteX6" fmla="*/ 388334 w 803338"/>
                <a:gd name="connsiteY6" fmla="*/ 143542 h 804195"/>
                <a:gd name="connsiteX7" fmla="*/ 407765 w 803338"/>
                <a:gd name="connsiteY7" fmla="*/ 88392 h 804195"/>
                <a:gd name="connsiteX8" fmla="*/ 319373 w 803338"/>
                <a:gd name="connsiteY8" fmla="*/ 0 h 804195"/>
                <a:gd name="connsiteX9" fmla="*/ 230981 w 803338"/>
                <a:gd name="connsiteY9" fmla="*/ 88392 h 804195"/>
                <a:gd name="connsiteX10" fmla="*/ 319373 w 803338"/>
                <a:gd name="connsiteY10" fmla="*/ 176784 h 804195"/>
                <a:gd name="connsiteX11" fmla="*/ 329470 w 803338"/>
                <a:gd name="connsiteY11" fmla="*/ 176117 h 804195"/>
                <a:gd name="connsiteX12" fmla="*/ 442627 w 803338"/>
                <a:gd name="connsiteY12" fmla="*/ 328517 h 804195"/>
                <a:gd name="connsiteX13" fmla="*/ 428720 w 803338"/>
                <a:gd name="connsiteY13" fmla="*/ 362807 h 804195"/>
                <a:gd name="connsiteX14" fmla="*/ 131826 w 803338"/>
                <a:gd name="connsiteY14" fmla="*/ 389477 h 804195"/>
                <a:gd name="connsiteX15" fmla="*/ 71342 w 803338"/>
                <a:gd name="connsiteY15" fmla="*/ 355759 h 804195"/>
                <a:gd name="connsiteX16" fmla="*/ 0 w 803338"/>
                <a:gd name="connsiteY16" fmla="*/ 427101 h 804195"/>
                <a:gd name="connsiteX17" fmla="*/ 71342 w 803338"/>
                <a:gd name="connsiteY17" fmla="*/ 498443 h 804195"/>
                <a:gd name="connsiteX18" fmla="*/ 136589 w 803338"/>
                <a:gd name="connsiteY18" fmla="*/ 455962 h 804195"/>
                <a:gd name="connsiteX19" fmla="*/ 435959 w 803338"/>
                <a:gd name="connsiteY19" fmla="*/ 429006 h 804195"/>
                <a:gd name="connsiteX20" fmla="*/ 455200 w 803338"/>
                <a:gd name="connsiteY20" fmla="*/ 457867 h 804195"/>
                <a:gd name="connsiteX21" fmla="*/ 372047 w 803338"/>
                <a:gd name="connsiteY21" fmla="*/ 592550 h 804195"/>
                <a:gd name="connsiteX22" fmla="*/ 371189 w 803338"/>
                <a:gd name="connsiteY22" fmla="*/ 592550 h 804195"/>
                <a:gd name="connsiteX23" fmla="*/ 299847 w 803338"/>
                <a:gd name="connsiteY23" fmla="*/ 663893 h 804195"/>
                <a:gd name="connsiteX24" fmla="*/ 371189 w 803338"/>
                <a:gd name="connsiteY24" fmla="*/ 735235 h 804195"/>
                <a:gd name="connsiteX25" fmla="*/ 442532 w 803338"/>
                <a:gd name="connsiteY25" fmla="*/ 663893 h 804195"/>
                <a:gd name="connsiteX26" fmla="*/ 430625 w 803338"/>
                <a:gd name="connsiteY26" fmla="*/ 624554 h 804195"/>
                <a:gd name="connsiteX27" fmla="*/ 513588 w 803338"/>
                <a:gd name="connsiteY27" fmla="*/ 490157 h 804195"/>
                <a:gd name="connsiteX28" fmla="*/ 533305 w 803338"/>
                <a:gd name="connsiteY28" fmla="*/ 492061 h 804195"/>
                <a:gd name="connsiteX29" fmla="*/ 539401 w 803338"/>
                <a:gd name="connsiteY29" fmla="*/ 491776 h 804195"/>
                <a:gd name="connsiteX30" fmla="*/ 652939 w 803338"/>
                <a:gd name="connsiteY30" fmla="*/ 670846 h 804195"/>
                <a:gd name="connsiteX31" fmla="*/ 636270 w 803338"/>
                <a:gd name="connsiteY31" fmla="*/ 720661 h 804195"/>
                <a:gd name="connsiteX32" fmla="*/ 719804 w 803338"/>
                <a:gd name="connsiteY32" fmla="*/ 804196 h 804195"/>
                <a:gd name="connsiteX33" fmla="*/ 803339 w 803338"/>
                <a:gd name="connsiteY33" fmla="*/ 720661 h 804195"/>
                <a:gd name="connsiteX34" fmla="*/ 719804 w 803338"/>
                <a:gd name="connsiteY34" fmla="*/ 637127 h 80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3338" h="804195">
                  <a:moveTo>
                    <a:pt x="719804" y="637127"/>
                  </a:moveTo>
                  <a:cubicBezTo>
                    <a:pt x="716756" y="637127"/>
                    <a:pt x="713804" y="637318"/>
                    <a:pt x="710851" y="637604"/>
                  </a:cubicBezTo>
                  <a:lnTo>
                    <a:pt x="602456" y="466630"/>
                  </a:lnTo>
                  <a:cubicBezTo>
                    <a:pt x="625602" y="447008"/>
                    <a:pt x="640366" y="417767"/>
                    <a:pt x="640366" y="385001"/>
                  </a:cubicBezTo>
                  <a:cubicBezTo>
                    <a:pt x="640366" y="325946"/>
                    <a:pt x="592455" y="278035"/>
                    <a:pt x="533400" y="278035"/>
                  </a:cubicBezTo>
                  <a:cubicBezTo>
                    <a:pt x="519398" y="278035"/>
                    <a:pt x="506159" y="280797"/>
                    <a:pt x="493871" y="285655"/>
                  </a:cubicBezTo>
                  <a:lnTo>
                    <a:pt x="388334" y="143542"/>
                  </a:lnTo>
                  <a:cubicBezTo>
                    <a:pt x="400431" y="128397"/>
                    <a:pt x="407765" y="109252"/>
                    <a:pt x="407765" y="88392"/>
                  </a:cubicBezTo>
                  <a:cubicBezTo>
                    <a:pt x="407765" y="39624"/>
                    <a:pt x="368237" y="0"/>
                    <a:pt x="319373" y="0"/>
                  </a:cubicBezTo>
                  <a:cubicBezTo>
                    <a:pt x="270605" y="0"/>
                    <a:pt x="230981" y="39529"/>
                    <a:pt x="230981" y="88392"/>
                  </a:cubicBezTo>
                  <a:cubicBezTo>
                    <a:pt x="230981" y="137160"/>
                    <a:pt x="270510" y="176784"/>
                    <a:pt x="319373" y="176784"/>
                  </a:cubicBezTo>
                  <a:cubicBezTo>
                    <a:pt x="322802" y="176784"/>
                    <a:pt x="326136" y="176498"/>
                    <a:pt x="329470" y="176117"/>
                  </a:cubicBezTo>
                  <a:lnTo>
                    <a:pt x="442627" y="328517"/>
                  </a:lnTo>
                  <a:cubicBezTo>
                    <a:pt x="436150" y="338900"/>
                    <a:pt x="431292" y="350425"/>
                    <a:pt x="428720" y="362807"/>
                  </a:cubicBezTo>
                  <a:cubicBezTo>
                    <a:pt x="323279" y="372428"/>
                    <a:pt x="200597" y="383572"/>
                    <a:pt x="131826" y="389477"/>
                  </a:cubicBezTo>
                  <a:cubicBezTo>
                    <a:pt x="119253" y="369284"/>
                    <a:pt x="96869" y="355759"/>
                    <a:pt x="71342" y="355759"/>
                  </a:cubicBezTo>
                  <a:cubicBezTo>
                    <a:pt x="31909" y="355759"/>
                    <a:pt x="0" y="387668"/>
                    <a:pt x="0" y="427101"/>
                  </a:cubicBezTo>
                  <a:cubicBezTo>
                    <a:pt x="0" y="466535"/>
                    <a:pt x="31909" y="498443"/>
                    <a:pt x="71342" y="498443"/>
                  </a:cubicBezTo>
                  <a:cubicBezTo>
                    <a:pt x="100489" y="498443"/>
                    <a:pt x="125444" y="480917"/>
                    <a:pt x="136589" y="455962"/>
                  </a:cubicBezTo>
                  <a:cubicBezTo>
                    <a:pt x="210979" y="449580"/>
                    <a:pt x="342043" y="437674"/>
                    <a:pt x="435959" y="429006"/>
                  </a:cubicBezTo>
                  <a:cubicBezTo>
                    <a:pt x="440817" y="439674"/>
                    <a:pt x="447294" y="449390"/>
                    <a:pt x="455200" y="457867"/>
                  </a:cubicBezTo>
                  <a:lnTo>
                    <a:pt x="372047" y="592550"/>
                  </a:lnTo>
                  <a:cubicBezTo>
                    <a:pt x="371761" y="592550"/>
                    <a:pt x="371475" y="592550"/>
                    <a:pt x="371189" y="592550"/>
                  </a:cubicBezTo>
                  <a:cubicBezTo>
                    <a:pt x="331756" y="592550"/>
                    <a:pt x="299847" y="624459"/>
                    <a:pt x="299847" y="663893"/>
                  </a:cubicBezTo>
                  <a:cubicBezTo>
                    <a:pt x="299847" y="703326"/>
                    <a:pt x="331756" y="735235"/>
                    <a:pt x="371189" y="735235"/>
                  </a:cubicBezTo>
                  <a:cubicBezTo>
                    <a:pt x="410623" y="735235"/>
                    <a:pt x="442532" y="703326"/>
                    <a:pt x="442532" y="663893"/>
                  </a:cubicBezTo>
                  <a:cubicBezTo>
                    <a:pt x="442532" y="649319"/>
                    <a:pt x="438150" y="635794"/>
                    <a:pt x="430625" y="624554"/>
                  </a:cubicBezTo>
                  <a:lnTo>
                    <a:pt x="513588" y="490157"/>
                  </a:lnTo>
                  <a:cubicBezTo>
                    <a:pt x="519970" y="491395"/>
                    <a:pt x="526542" y="492061"/>
                    <a:pt x="533305" y="492061"/>
                  </a:cubicBezTo>
                  <a:cubicBezTo>
                    <a:pt x="535400" y="492061"/>
                    <a:pt x="537401" y="491871"/>
                    <a:pt x="539401" y="491776"/>
                  </a:cubicBezTo>
                  <a:lnTo>
                    <a:pt x="652939" y="670846"/>
                  </a:lnTo>
                  <a:cubicBezTo>
                    <a:pt x="642557" y="684752"/>
                    <a:pt x="636270" y="701993"/>
                    <a:pt x="636270" y="720661"/>
                  </a:cubicBezTo>
                  <a:cubicBezTo>
                    <a:pt x="636270" y="766763"/>
                    <a:pt x="673608" y="804196"/>
                    <a:pt x="719804" y="804196"/>
                  </a:cubicBezTo>
                  <a:cubicBezTo>
                    <a:pt x="766001" y="804196"/>
                    <a:pt x="803339" y="766858"/>
                    <a:pt x="803339" y="720661"/>
                  </a:cubicBezTo>
                  <a:cubicBezTo>
                    <a:pt x="803339" y="674465"/>
                    <a:pt x="765905" y="637127"/>
                    <a:pt x="719804" y="637127"/>
                  </a:cubicBezTo>
                  <a:close/>
                </a:path>
              </a:pathLst>
            </a:custGeom>
            <a:solidFill>
              <a:schemeClr val="tx1"/>
            </a:solidFill>
            <a:ln w="9525" cap="flat">
              <a:noFill/>
              <a:prstDash val="solid"/>
              <a:miter/>
            </a:ln>
          </p:spPr>
          <p:txBody>
            <a:bodyPr rtlCol="0" anchor="ctr">
              <a:noAutofit/>
            </a:bodyPr>
            <a:lstStyle/>
            <a:p>
              <a:endParaRPr lang="en-US"/>
            </a:p>
          </p:txBody>
        </p:sp>
      </p:grpSp>
      <p:sp>
        <p:nvSpPr>
          <p:cNvPr id="22" name="Title 1">
            <a:extLst>
              <a:ext uri="{FF2B5EF4-FFF2-40B4-BE49-F238E27FC236}">
                <a16:creationId xmlns:a16="http://schemas.microsoft.com/office/drawing/2014/main" id="{CAB37618-CA78-49F2-A797-2CF581D393B5}"/>
              </a:ext>
            </a:extLst>
          </p:cNvPr>
          <p:cNvSpPr txBox="1">
            <a:spLocks/>
          </p:cNvSpPr>
          <p:nvPr/>
        </p:nvSpPr>
        <p:spPr>
          <a:xfrm>
            <a:off x="6832553" y="3240301"/>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Azure IoT</a:t>
            </a:r>
            <a:br>
              <a:rPr lang="en-US" sz="1050" spc="0">
                <a:solidFill>
                  <a:schemeClr val="tx1"/>
                </a:solidFill>
                <a:latin typeface="+mn-lt"/>
              </a:rPr>
            </a:br>
            <a:r>
              <a:rPr lang="en-US" sz="1050" spc="0">
                <a:solidFill>
                  <a:schemeClr val="tx1"/>
                </a:solidFill>
                <a:latin typeface="+mn-lt"/>
              </a:rPr>
              <a:t>Hub</a:t>
            </a:r>
          </a:p>
        </p:txBody>
      </p:sp>
      <p:sp>
        <p:nvSpPr>
          <p:cNvPr id="23" name="Title 1">
            <a:extLst>
              <a:ext uri="{FF2B5EF4-FFF2-40B4-BE49-F238E27FC236}">
                <a16:creationId xmlns:a16="http://schemas.microsoft.com/office/drawing/2014/main" id="{79386F2A-FFDD-4970-BD6C-F0BD7C5E06D0}"/>
              </a:ext>
            </a:extLst>
          </p:cNvPr>
          <p:cNvSpPr txBox="1">
            <a:spLocks/>
          </p:cNvSpPr>
          <p:nvPr/>
        </p:nvSpPr>
        <p:spPr>
          <a:xfrm>
            <a:off x="4238383" y="3240301"/>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IoT device, gateway, and application data</a:t>
            </a:r>
          </a:p>
        </p:txBody>
      </p:sp>
      <p:cxnSp>
        <p:nvCxnSpPr>
          <p:cNvPr id="24" name="Straight Arrow Connector 23">
            <a:extLst>
              <a:ext uri="{FF2B5EF4-FFF2-40B4-BE49-F238E27FC236}">
                <a16:creationId xmlns:a16="http://schemas.microsoft.com/office/drawing/2014/main" id="{843517E4-1EA5-498D-8AB3-25738EAE585A}"/>
              </a:ext>
            </a:extLst>
          </p:cNvPr>
          <p:cNvCxnSpPr>
            <a:cxnSpLocks/>
          </p:cNvCxnSpPr>
          <p:nvPr/>
        </p:nvCxnSpPr>
        <p:spPr>
          <a:xfrm>
            <a:off x="6285630" y="2894255"/>
            <a:ext cx="56661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F7D7EC81-912B-4641-946C-3E5346D01050}"/>
              </a:ext>
            </a:extLst>
          </p:cNvPr>
          <p:cNvCxnSpPr>
            <a:cxnSpLocks/>
          </p:cNvCxnSpPr>
          <p:nvPr/>
        </p:nvCxnSpPr>
        <p:spPr>
          <a:xfrm>
            <a:off x="7518405" y="2894255"/>
            <a:ext cx="56661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D65E643D-E6D7-4D35-A4D3-7EC217AC5E67}"/>
              </a:ext>
            </a:extLst>
          </p:cNvPr>
          <p:cNvCxnSpPr>
            <a:cxnSpLocks/>
          </p:cNvCxnSpPr>
          <p:nvPr/>
        </p:nvCxnSpPr>
        <p:spPr>
          <a:xfrm>
            <a:off x="8771201" y="2894255"/>
            <a:ext cx="1419193"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sp>
        <p:nvSpPr>
          <p:cNvPr id="28" name="Title 1">
            <a:extLst>
              <a:ext uri="{FF2B5EF4-FFF2-40B4-BE49-F238E27FC236}">
                <a16:creationId xmlns:a16="http://schemas.microsoft.com/office/drawing/2014/main" id="{00A5E489-5B51-4414-AE5D-AF89A613CB0B}"/>
              </a:ext>
            </a:extLst>
          </p:cNvPr>
          <p:cNvSpPr txBox="1">
            <a:spLocks/>
          </p:cNvSpPr>
          <p:nvPr/>
        </p:nvSpPr>
        <p:spPr>
          <a:xfrm>
            <a:off x="8966361" y="2507791"/>
            <a:ext cx="755188"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dirty="0">
                <a:solidFill>
                  <a:schemeClr val="tx1"/>
                </a:solidFill>
                <a:latin typeface="+mn-lt"/>
              </a:rPr>
              <a:t>Query </a:t>
            </a:r>
            <a:br>
              <a:rPr lang="en-US" sz="1050" spc="0" dirty="0">
                <a:solidFill>
                  <a:schemeClr val="tx1"/>
                </a:solidFill>
                <a:latin typeface="+mn-lt"/>
              </a:rPr>
            </a:br>
            <a:r>
              <a:rPr lang="en-US" sz="1050" spc="0" dirty="0">
                <a:solidFill>
                  <a:schemeClr val="tx1"/>
                </a:solidFill>
                <a:latin typeface="+mn-lt"/>
              </a:rPr>
              <a:t>API</a:t>
            </a:r>
          </a:p>
        </p:txBody>
      </p:sp>
      <p:pic>
        <p:nvPicPr>
          <p:cNvPr id="46" name="Content Placeholder 3">
            <a:extLst>
              <a:ext uri="{FF2B5EF4-FFF2-40B4-BE49-F238E27FC236}">
                <a16:creationId xmlns:a16="http://schemas.microsoft.com/office/drawing/2014/main" id="{51F43647-BF04-426E-9716-90D58015E6C4}"/>
              </a:ext>
            </a:extLst>
          </p:cNvPr>
          <p:cNvPicPr>
            <a:picLocks noGrp="1" noChangeAspect="1"/>
          </p:cNvPicPr>
          <p:nvPr/>
        </p:nvPicPr>
        <p:blipFill rotWithShape="1">
          <a:blip r:embed="rId5">
            <a:extLst>
              <a:ext uri="{28A0092B-C50C-407E-A947-70E740481C1C}">
                <a14:useLocalDpi xmlns:a14="http://schemas.microsoft.com/office/drawing/2010/main" val="0"/>
              </a:ext>
            </a:extLst>
          </a:blip>
          <a:srcRect l="12393" t="26062" r="67142" b="50679"/>
          <a:stretch/>
        </p:blipFill>
        <p:spPr>
          <a:xfrm>
            <a:off x="3861340" y="2211793"/>
            <a:ext cx="2115238" cy="804230"/>
          </a:xfrm>
          <a:prstGeom prst="rect">
            <a:avLst/>
          </a:prstGeom>
        </p:spPr>
      </p:pic>
      <p:sp>
        <p:nvSpPr>
          <p:cNvPr id="29" name="Rectangle 28">
            <a:extLst>
              <a:ext uri="{FF2B5EF4-FFF2-40B4-BE49-F238E27FC236}">
                <a16:creationId xmlns:a16="http://schemas.microsoft.com/office/drawing/2014/main" id="{7599426A-4705-44F8-A4F2-CF9B7081F49E}"/>
              </a:ext>
            </a:extLst>
          </p:cNvPr>
          <p:cNvSpPr/>
          <p:nvPr/>
        </p:nvSpPr>
        <p:spPr bwMode="auto">
          <a:xfrm>
            <a:off x="6423384" y="5844671"/>
            <a:ext cx="4001744" cy="949818"/>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Title 1">
            <a:extLst>
              <a:ext uri="{FF2B5EF4-FFF2-40B4-BE49-F238E27FC236}">
                <a16:creationId xmlns:a16="http://schemas.microsoft.com/office/drawing/2014/main" id="{4B7A436C-A1D2-432C-8165-33A1BA6F142A}"/>
              </a:ext>
            </a:extLst>
          </p:cNvPr>
          <p:cNvSpPr txBox="1">
            <a:spLocks/>
          </p:cNvSpPr>
          <p:nvPr/>
        </p:nvSpPr>
        <p:spPr>
          <a:xfrm>
            <a:off x="6423383" y="6465838"/>
            <a:ext cx="1361152" cy="161583"/>
          </a:xfrm>
          <a:prstGeom prst="rect">
            <a:avLst/>
          </a:prstGeom>
        </p:spPr>
        <p:txBody>
          <a:bodyPr vert="horz" wrap="square" lIns="0" tIns="0" rIns="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lnSpc>
                <a:spcPct val="100000"/>
              </a:lnSpc>
              <a:defRPr/>
            </a:pPr>
            <a:r>
              <a:rPr lang="en-US" sz="1050" spc="0">
                <a:solidFill>
                  <a:schemeClr val="tx1"/>
                </a:solidFill>
                <a:latin typeface="+mn-lt"/>
              </a:rPr>
              <a:t>Self serve models</a:t>
            </a:r>
          </a:p>
        </p:txBody>
      </p:sp>
      <p:sp>
        <p:nvSpPr>
          <p:cNvPr id="35" name="Title 1">
            <a:extLst>
              <a:ext uri="{FF2B5EF4-FFF2-40B4-BE49-F238E27FC236}">
                <a16:creationId xmlns:a16="http://schemas.microsoft.com/office/drawing/2014/main" id="{3CC0B48D-0BEC-4053-9AB4-0BF4E9C302BC}"/>
              </a:ext>
            </a:extLst>
          </p:cNvPr>
          <p:cNvSpPr txBox="1">
            <a:spLocks/>
          </p:cNvSpPr>
          <p:nvPr/>
        </p:nvSpPr>
        <p:spPr>
          <a:xfrm>
            <a:off x="7656080" y="6476413"/>
            <a:ext cx="1507054" cy="161583"/>
          </a:xfrm>
          <a:prstGeom prst="rect">
            <a:avLst/>
          </a:prstGeom>
        </p:spPr>
        <p:txBody>
          <a:bodyPr vert="horz" wrap="square" lIns="0" tIns="0" rIns="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lnSpc>
                <a:spcPct val="100000"/>
              </a:lnSpc>
              <a:defRPr/>
            </a:pPr>
            <a:r>
              <a:rPr lang="en-US" sz="1050" spc="0">
                <a:solidFill>
                  <a:schemeClr val="tx1"/>
                </a:solidFill>
                <a:latin typeface="+mn-lt"/>
              </a:rPr>
              <a:t>Predictive AI dashboards</a:t>
            </a:r>
          </a:p>
        </p:txBody>
      </p:sp>
      <p:sp>
        <p:nvSpPr>
          <p:cNvPr id="36" name="Title 1">
            <a:extLst>
              <a:ext uri="{FF2B5EF4-FFF2-40B4-BE49-F238E27FC236}">
                <a16:creationId xmlns:a16="http://schemas.microsoft.com/office/drawing/2014/main" id="{95682DD9-191E-4956-88B8-BF5F7BE3E943}"/>
              </a:ext>
            </a:extLst>
          </p:cNvPr>
          <p:cNvSpPr txBox="1">
            <a:spLocks/>
          </p:cNvSpPr>
          <p:nvPr/>
        </p:nvSpPr>
        <p:spPr>
          <a:xfrm>
            <a:off x="9015591" y="6476413"/>
            <a:ext cx="1507054" cy="161583"/>
          </a:xfrm>
          <a:prstGeom prst="rect">
            <a:avLst/>
          </a:prstGeom>
        </p:spPr>
        <p:txBody>
          <a:bodyPr vert="horz" wrap="square" lIns="0" tIns="0" rIns="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lnSpc>
                <a:spcPct val="100000"/>
              </a:lnSpc>
              <a:defRPr/>
            </a:pPr>
            <a:r>
              <a:rPr lang="en-US" sz="1050" spc="0">
                <a:solidFill>
                  <a:schemeClr val="tx1"/>
                </a:solidFill>
                <a:latin typeface="+mn-lt"/>
              </a:rPr>
              <a:t>Statistical analysis</a:t>
            </a:r>
          </a:p>
        </p:txBody>
      </p:sp>
      <p:pic>
        <p:nvPicPr>
          <p:cNvPr id="37" name="Graphic 74">
            <a:extLst>
              <a:ext uri="{FF2B5EF4-FFF2-40B4-BE49-F238E27FC236}">
                <a16:creationId xmlns:a16="http://schemas.microsoft.com/office/drawing/2014/main" id="{FFF9D8C4-CB12-4625-8BAE-18328F889E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17353" y="6007589"/>
            <a:ext cx="350586" cy="420700"/>
          </a:xfrm>
          <a:prstGeom prst="rect">
            <a:avLst/>
          </a:prstGeom>
        </p:spPr>
      </p:pic>
      <p:pic>
        <p:nvPicPr>
          <p:cNvPr id="38" name="Graphic 75">
            <a:extLst>
              <a:ext uri="{FF2B5EF4-FFF2-40B4-BE49-F238E27FC236}">
                <a16:creationId xmlns:a16="http://schemas.microsoft.com/office/drawing/2014/main" id="{3E3CAE61-06D5-417A-8A50-69A898D8AE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57012" y="6010094"/>
            <a:ext cx="424212" cy="400644"/>
          </a:xfrm>
          <a:prstGeom prst="rect">
            <a:avLst/>
          </a:prstGeom>
        </p:spPr>
      </p:pic>
      <p:pic>
        <p:nvPicPr>
          <p:cNvPr id="39" name="Graphic 76">
            <a:extLst>
              <a:ext uri="{FF2B5EF4-FFF2-40B4-BE49-F238E27FC236}">
                <a16:creationId xmlns:a16="http://schemas.microsoft.com/office/drawing/2014/main" id="{5BD49640-D9D2-4EB4-877C-BB0CFE105F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5842" y="6056366"/>
            <a:ext cx="426620" cy="402919"/>
          </a:xfrm>
          <a:prstGeom prst="rect">
            <a:avLst/>
          </a:prstGeom>
        </p:spPr>
      </p:pic>
      <p:grpSp>
        <p:nvGrpSpPr>
          <p:cNvPr id="40" name="Group 39">
            <a:extLst>
              <a:ext uri="{FF2B5EF4-FFF2-40B4-BE49-F238E27FC236}">
                <a16:creationId xmlns:a16="http://schemas.microsoft.com/office/drawing/2014/main" id="{7D59D41B-B273-4D14-BA47-29CD29923B49}"/>
              </a:ext>
            </a:extLst>
          </p:cNvPr>
          <p:cNvGrpSpPr/>
          <p:nvPr/>
        </p:nvGrpSpPr>
        <p:grpSpPr>
          <a:xfrm>
            <a:off x="6995587" y="4271678"/>
            <a:ext cx="2843998" cy="928980"/>
            <a:chOff x="6395695" y="4980775"/>
            <a:chExt cx="2843998" cy="928980"/>
          </a:xfrm>
        </p:grpSpPr>
        <p:sp>
          <p:nvSpPr>
            <p:cNvPr id="41" name="Rectangle 40">
              <a:extLst>
                <a:ext uri="{FF2B5EF4-FFF2-40B4-BE49-F238E27FC236}">
                  <a16:creationId xmlns:a16="http://schemas.microsoft.com/office/drawing/2014/main" id="{4F168625-A9D0-42E9-B8AA-11EDED9C09BE}"/>
                </a:ext>
              </a:extLst>
            </p:cNvPr>
            <p:cNvSpPr/>
            <p:nvPr/>
          </p:nvSpPr>
          <p:spPr bwMode="auto">
            <a:xfrm>
              <a:off x="6395695" y="4980775"/>
              <a:ext cx="2843998" cy="928980"/>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Title 1">
              <a:extLst>
                <a:ext uri="{FF2B5EF4-FFF2-40B4-BE49-F238E27FC236}">
                  <a16:creationId xmlns:a16="http://schemas.microsoft.com/office/drawing/2014/main" id="{7324684E-429D-4DE9-8EA4-371A26049638}"/>
                </a:ext>
              </a:extLst>
            </p:cNvPr>
            <p:cNvSpPr txBox="1">
              <a:spLocks/>
            </p:cNvSpPr>
            <p:nvPr/>
          </p:nvSpPr>
          <p:spPr>
            <a:xfrm>
              <a:off x="6773730" y="5053322"/>
              <a:ext cx="2043819" cy="161583"/>
            </a:xfrm>
            <a:prstGeom prst="rect">
              <a:avLst/>
            </a:prstGeom>
          </p:spPr>
          <p:txBody>
            <a:bodyPr vert="horz" wrap="square" lIns="0" tIns="0" rIns="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lnSpc>
                  <a:spcPct val="100000"/>
                </a:lnSpc>
                <a:defRPr/>
              </a:pPr>
              <a:r>
                <a:rPr lang="en-US" sz="1050" spc="0">
                  <a:solidFill>
                    <a:schemeClr val="tx1"/>
                  </a:solidFill>
                  <a:latin typeface="+mn-lt"/>
                </a:rPr>
                <a:t>Advanced Analytics</a:t>
              </a:r>
            </a:p>
          </p:txBody>
        </p:sp>
        <p:pic>
          <p:nvPicPr>
            <p:cNvPr id="43" name="Graphic 40">
              <a:extLst>
                <a:ext uri="{FF2B5EF4-FFF2-40B4-BE49-F238E27FC236}">
                  <a16:creationId xmlns:a16="http://schemas.microsoft.com/office/drawing/2014/main" id="{47547ECA-A298-453C-BC06-04DF70DF4D6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90348" y="5323927"/>
              <a:ext cx="363777" cy="342378"/>
            </a:xfrm>
            <a:prstGeom prst="rect">
              <a:avLst/>
            </a:prstGeom>
          </p:spPr>
        </p:pic>
        <p:sp>
          <p:nvSpPr>
            <p:cNvPr id="44" name="Title 1">
              <a:extLst>
                <a:ext uri="{FF2B5EF4-FFF2-40B4-BE49-F238E27FC236}">
                  <a16:creationId xmlns:a16="http://schemas.microsoft.com/office/drawing/2014/main" id="{868D0DFA-1430-4DF3-9836-3EBC894118EF}"/>
                </a:ext>
              </a:extLst>
            </p:cNvPr>
            <p:cNvSpPr txBox="1">
              <a:spLocks/>
            </p:cNvSpPr>
            <p:nvPr/>
          </p:nvSpPr>
          <p:spPr>
            <a:xfrm>
              <a:off x="6533807" y="5696150"/>
              <a:ext cx="676857" cy="138499"/>
            </a:xfrm>
            <a:prstGeom prst="rect">
              <a:avLst/>
            </a:prstGeom>
          </p:spPr>
          <p:txBody>
            <a:bodyPr vert="horz" wrap="square" lIns="0" tIns="0" rIns="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lnSpc>
                  <a:spcPct val="100000"/>
                </a:lnSpc>
                <a:defRPr/>
              </a:pPr>
              <a:r>
                <a:rPr lang="en-US" sz="900" spc="0">
                  <a:solidFill>
                    <a:schemeClr val="tx1"/>
                  </a:solidFill>
                  <a:latin typeface="+mn-lt"/>
                </a:rPr>
                <a:t>Azure Batch</a:t>
              </a:r>
            </a:p>
          </p:txBody>
        </p:sp>
        <p:sp>
          <p:nvSpPr>
            <p:cNvPr id="45" name="Title 1">
              <a:extLst>
                <a:ext uri="{FF2B5EF4-FFF2-40B4-BE49-F238E27FC236}">
                  <a16:creationId xmlns:a16="http://schemas.microsoft.com/office/drawing/2014/main" id="{26FDA8DB-EACE-4B18-B7CA-AA3F6B7C174D}"/>
                </a:ext>
              </a:extLst>
            </p:cNvPr>
            <p:cNvSpPr txBox="1">
              <a:spLocks/>
            </p:cNvSpPr>
            <p:nvPr/>
          </p:nvSpPr>
          <p:spPr>
            <a:xfrm>
              <a:off x="7465939" y="5696150"/>
              <a:ext cx="676857" cy="138499"/>
            </a:xfrm>
            <a:prstGeom prst="rect">
              <a:avLst/>
            </a:prstGeom>
          </p:spPr>
          <p:txBody>
            <a:bodyPr vert="horz" wrap="square" lIns="0" tIns="0" rIns="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lnSpc>
                  <a:spcPct val="100000"/>
                </a:lnSpc>
                <a:defRPr/>
              </a:pPr>
              <a:r>
                <a:rPr lang="en-US" sz="900" spc="0">
                  <a:solidFill>
                    <a:schemeClr val="tx1"/>
                  </a:solidFill>
                  <a:latin typeface="+mn-lt"/>
                </a:rPr>
                <a:t>Databricks</a:t>
              </a:r>
            </a:p>
          </p:txBody>
        </p:sp>
        <p:sp>
          <p:nvSpPr>
            <p:cNvPr id="47" name="Title 1">
              <a:extLst>
                <a:ext uri="{FF2B5EF4-FFF2-40B4-BE49-F238E27FC236}">
                  <a16:creationId xmlns:a16="http://schemas.microsoft.com/office/drawing/2014/main" id="{6108AE51-9DCE-440C-8A03-A1C78186E805}"/>
                </a:ext>
              </a:extLst>
            </p:cNvPr>
            <p:cNvSpPr txBox="1">
              <a:spLocks/>
            </p:cNvSpPr>
            <p:nvPr/>
          </p:nvSpPr>
          <p:spPr>
            <a:xfrm>
              <a:off x="8202805" y="5696150"/>
              <a:ext cx="976878" cy="138499"/>
            </a:xfrm>
            <a:prstGeom prst="rect">
              <a:avLst/>
            </a:prstGeom>
          </p:spPr>
          <p:txBody>
            <a:bodyPr vert="horz" wrap="square" lIns="0" tIns="0" rIns="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lnSpc>
                  <a:spcPct val="100000"/>
                </a:lnSpc>
                <a:defRPr/>
              </a:pPr>
              <a:r>
                <a:rPr lang="en-US" sz="900" spc="0">
                  <a:solidFill>
                    <a:schemeClr val="tx1"/>
                  </a:solidFill>
                  <a:latin typeface="+mn-lt"/>
                </a:rPr>
                <a:t>Machine Learning</a:t>
              </a:r>
            </a:p>
          </p:txBody>
        </p:sp>
        <p:pic>
          <p:nvPicPr>
            <p:cNvPr id="48" name="Graphic 44">
              <a:extLst>
                <a:ext uri="{FF2B5EF4-FFF2-40B4-BE49-F238E27FC236}">
                  <a16:creationId xmlns:a16="http://schemas.microsoft.com/office/drawing/2014/main" id="{BFEB3A5D-E9C9-4AE8-AC8D-3253817F65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9955" y="5335477"/>
              <a:ext cx="311368" cy="330828"/>
            </a:xfrm>
            <a:prstGeom prst="rect">
              <a:avLst/>
            </a:prstGeom>
          </p:spPr>
        </p:pic>
        <p:pic>
          <p:nvPicPr>
            <p:cNvPr id="49" name="Graphic 45">
              <a:extLst>
                <a:ext uri="{FF2B5EF4-FFF2-40B4-BE49-F238E27FC236}">
                  <a16:creationId xmlns:a16="http://schemas.microsoft.com/office/drawing/2014/main" id="{B410A761-062E-4B73-AD08-1C32BF8D17A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13773" y="5309510"/>
              <a:ext cx="332516" cy="314042"/>
            </a:xfrm>
            <a:prstGeom prst="rect">
              <a:avLst/>
            </a:prstGeom>
          </p:spPr>
        </p:pic>
      </p:grpSp>
      <p:cxnSp>
        <p:nvCxnSpPr>
          <p:cNvPr id="50" name="Straight Arrow Connector 49">
            <a:extLst>
              <a:ext uri="{FF2B5EF4-FFF2-40B4-BE49-F238E27FC236}">
                <a16:creationId xmlns:a16="http://schemas.microsoft.com/office/drawing/2014/main" id="{3D84107D-C2C1-41A3-B848-3CF88ED56289}"/>
              </a:ext>
            </a:extLst>
          </p:cNvPr>
          <p:cNvCxnSpPr>
            <a:cxnSpLocks/>
          </p:cNvCxnSpPr>
          <p:nvPr/>
        </p:nvCxnSpPr>
        <p:spPr>
          <a:xfrm>
            <a:off x="8421162" y="3612708"/>
            <a:ext cx="0" cy="541848"/>
          </a:xfrm>
          <a:prstGeom prst="straightConnector1">
            <a:avLst/>
          </a:prstGeom>
          <a:ln>
            <a:headEnd type="triangle" w="sm" len="med"/>
            <a:tailEnd type="triangle" w="sm" len="med"/>
          </a:ln>
        </p:spPr>
        <p:style>
          <a:lnRef idx="1">
            <a:schemeClr val="accent5"/>
          </a:lnRef>
          <a:fillRef idx="0">
            <a:schemeClr val="accent5"/>
          </a:fillRef>
          <a:effectRef idx="0">
            <a:schemeClr val="accent5"/>
          </a:effectRef>
          <a:fontRef idx="minor">
            <a:schemeClr val="tx1"/>
          </a:fontRef>
        </p:style>
      </p:cxnSp>
      <p:cxnSp>
        <p:nvCxnSpPr>
          <p:cNvPr id="64" name="Straight Arrow Connector 63">
            <a:extLst>
              <a:ext uri="{FF2B5EF4-FFF2-40B4-BE49-F238E27FC236}">
                <a16:creationId xmlns:a16="http://schemas.microsoft.com/office/drawing/2014/main" id="{224B8047-5450-4F15-BF14-9FAEDC129762}"/>
              </a:ext>
            </a:extLst>
          </p:cNvPr>
          <p:cNvCxnSpPr>
            <a:cxnSpLocks/>
          </p:cNvCxnSpPr>
          <p:nvPr/>
        </p:nvCxnSpPr>
        <p:spPr>
          <a:xfrm>
            <a:off x="8421162" y="5260242"/>
            <a:ext cx="0" cy="541848"/>
          </a:xfrm>
          <a:prstGeom prst="straightConnector1">
            <a:avLst/>
          </a:prstGeom>
          <a:ln>
            <a:headEnd type="triangle" w="sm" len="med"/>
            <a:tailEnd type="triangle" w="sm" len="med"/>
          </a:ln>
        </p:spPr>
        <p:style>
          <a:lnRef idx="1">
            <a:schemeClr val="accent5"/>
          </a:lnRef>
          <a:fillRef idx="0">
            <a:schemeClr val="accent5"/>
          </a:fillRef>
          <a:effectRef idx="0">
            <a:schemeClr val="accent5"/>
          </a:effectRef>
          <a:fontRef idx="minor">
            <a:schemeClr val="tx1"/>
          </a:fontRef>
        </p:style>
      </p:cxnSp>
      <p:pic>
        <p:nvPicPr>
          <p:cNvPr id="65" name="Graphic 64">
            <a:extLst>
              <a:ext uri="{FF2B5EF4-FFF2-40B4-BE49-F238E27FC236}">
                <a16:creationId xmlns:a16="http://schemas.microsoft.com/office/drawing/2014/main" id="{ACDD0142-E782-4D33-A12D-1D01DA8006E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36605" y="411478"/>
            <a:ext cx="502786" cy="446920"/>
          </a:xfrm>
          <a:prstGeom prst="rect">
            <a:avLst/>
          </a:prstGeom>
        </p:spPr>
      </p:pic>
      <p:pic>
        <p:nvPicPr>
          <p:cNvPr id="66" name="Graphic 65">
            <a:extLst>
              <a:ext uri="{FF2B5EF4-FFF2-40B4-BE49-F238E27FC236}">
                <a16:creationId xmlns:a16="http://schemas.microsoft.com/office/drawing/2014/main" id="{0C417CB6-5CD1-40FB-BF40-8C30E8DB839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587631" y="422099"/>
            <a:ext cx="510816" cy="425680"/>
          </a:xfrm>
          <a:prstGeom prst="rect">
            <a:avLst/>
          </a:prstGeom>
        </p:spPr>
      </p:pic>
      <p:sp>
        <p:nvSpPr>
          <p:cNvPr id="67" name="Title 1">
            <a:extLst>
              <a:ext uri="{FF2B5EF4-FFF2-40B4-BE49-F238E27FC236}">
                <a16:creationId xmlns:a16="http://schemas.microsoft.com/office/drawing/2014/main" id="{F6940ABA-74B3-4671-9758-5DF23616EB50}"/>
              </a:ext>
            </a:extLst>
          </p:cNvPr>
          <p:cNvSpPr txBox="1">
            <a:spLocks/>
          </p:cNvSpPr>
          <p:nvPr/>
        </p:nvSpPr>
        <p:spPr>
          <a:xfrm>
            <a:off x="6307631" y="925407"/>
            <a:ext cx="1070816"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Azure Stream</a:t>
            </a:r>
            <a:br>
              <a:rPr lang="en-US" sz="1050" spc="0">
                <a:solidFill>
                  <a:schemeClr val="tx1"/>
                </a:solidFill>
                <a:latin typeface="+mn-lt"/>
              </a:rPr>
            </a:br>
            <a:r>
              <a:rPr lang="en-US" sz="1050" spc="0">
                <a:solidFill>
                  <a:schemeClr val="tx1"/>
                </a:solidFill>
                <a:latin typeface="+mn-lt"/>
              </a:rPr>
              <a:t>Analytics</a:t>
            </a:r>
          </a:p>
        </p:txBody>
      </p:sp>
      <p:sp>
        <p:nvSpPr>
          <p:cNvPr id="68" name="Title 1">
            <a:extLst>
              <a:ext uri="{FF2B5EF4-FFF2-40B4-BE49-F238E27FC236}">
                <a16:creationId xmlns:a16="http://schemas.microsoft.com/office/drawing/2014/main" id="{708F6187-C153-47F0-8B86-9F41723DA3DE}"/>
              </a:ext>
            </a:extLst>
          </p:cNvPr>
          <p:cNvSpPr txBox="1">
            <a:spLocks/>
          </p:cNvSpPr>
          <p:nvPr/>
        </p:nvSpPr>
        <p:spPr>
          <a:xfrm>
            <a:off x="7280110" y="925407"/>
            <a:ext cx="1070816"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Azure </a:t>
            </a:r>
            <a:br>
              <a:rPr lang="en-US" sz="1050" spc="0">
                <a:solidFill>
                  <a:schemeClr val="tx1"/>
                </a:solidFill>
                <a:latin typeface="+mn-lt"/>
              </a:rPr>
            </a:br>
            <a:r>
              <a:rPr lang="en-US" sz="1050" spc="0">
                <a:solidFill>
                  <a:schemeClr val="tx1"/>
                </a:solidFill>
                <a:latin typeface="+mn-lt"/>
              </a:rPr>
              <a:t>Logic App</a:t>
            </a:r>
          </a:p>
        </p:txBody>
      </p:sp>
      <p:cxnSp>
        <p:nvCxnSpPr>
          <p:cNvPr id="69" name="Straight Arrow Connector 68">
            <a:extLst>
              <a:ext uri="{FF2B5EF4-FFF2-40B4-BE49-F238E27FC236}">
                <a16:creationId xmlns:a16="http://schemas.microsoft.com/office/drawing/2014/main" id="{3F5FB5B2-4F76-4EDC-9663-4564C40E2231}"/>
              </a:ext>
            </a:extLst>
          </p:cNvPr>
          <p:cNvCxnSpPr>
            <a:cxnSpLocks/>
          </p:cNvCxnSpPr>
          <p:nvPr/>
        </p:nvCxnSpPr>
        <p:spPr>
          <a:xfrm flipV="1">
            <a:off x="7071143" y="1437258"/>
            <a:ext cx="0" cy="1155033"/>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sp>
        <p:nvSpPr>
          <p:cNvPr id="70" name="Title 1">
            <a:extLst>
              <a:ext uri="{FF2B5EF4-FFF2-40B4-BE49-F238E27FC236}">
                <a16:creationId xmlns:a16="http://schemas.microsoft.com/office/drawing/2014/main" id="{8E51497C-D04D-420C-A1FD-9DE19868246D}"/>
              </a:ext>
            </a:extLst>
          </p:cNvPr>
          <p:cNvSpPr txBox="1">
            <a:spLocks/>
          </p:cNvSpPr>
          <p:nvPr/>
        </p:nvSpPr>
        <p:spPr>
          <a:xfrm>
            <a:off x="6141227" y="1950007"/>
            <a:ext cx="1023860"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Real-time</a:t>
            </a:r>
          </a:p>
        </p:txBody>
      </p:sp>
      <p:sp>
        <p:nvSpPr>
          <p:cNvPr id="71" name="Rectangle 70">
            <a:extLst>
              <a:ext uri="{FF2B5EF4-FFF2-40B4-BE49-F238E27FC236}">
                <a16:creationId xmlns:a16="http://schemas.microsoft.com/office/drawing/2014/main" id="{408935BD-F1AB-4B8B-88BC-EE82751BCECB}"/>
              </a:ext>
            </a:extLst>
          </p:cNvPr>
          <p:cNvSpPr/>
          <p:nvPr/>
        </p:nvSpPr>
        <p:spPr bwMode="auto">
          <a:xfrm>
            <a:off x="6296417" y="318868"/>
            <a:ext cx="2875320" cy="974558"/>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Title 1">
            <a:extLst>
              <a:ext uri="{FF2B5EF4-FFF2-40B4-BE49-F238E27FC236}">
                <a16:creationId xmlns:a16="http://schemas.microsoft.com/office/drawing/2014/main" id="{AD0C94F0-23BF-4967-B442-741F26926C77}"/>
              </a:ext>
            </a:extLst>
          </p:cNvPr>
          <p:cNvSpPr txBox="1">
            <a:spLocks/>
          </p:cNvSpPr>
          <p:nvPr/>
        </p:nvSpPr>
        <p:spPr>
          <a:xfrm>
            <a:off x="6843039" y="55644"/>
            <a:ext cx="1817359"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Stream processing</a:t>
            </a:r>
          </a:p>
        </p:txBody>
      </p:sp>
      <p:pic>
        <p:nvPicPr>
          <p:cNvPr id="73" name="Graphic 72">
            <a:extLst>
              <a:ext uri="{FF2B5EF4-FFF2-40B4-BE49-F238E27FC236}">
                <a16:creationId xmlns:a16="http://schemas.microsoft.com/office/drawing/2014/main" id="{3495FCA5-9261-47DB-A87D-1665D1789C5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02371" y="1704746"/>
            <a:ext cx="412920" cy="364340"/>
          </a:xfrm>
          <a:prstGeom prst="rect">
            <a:avLst/>
          </a:prstGeom>
        </p:spPr>
      </p:pic>
      <p:sp>
        <p:nvSpPr>
          <p:cNvPr id="74" name="Title 1">
            <a:extLst>
              <a:ext uri="{FF2B5EF4-FFF2-40B4-BE49-F238E27FC236}">
                <a16:creationId xmlns:a16="http://schemas.microsoft.com/office/drawing/2014/main" id="{498492E9-60A3-4095-AFD6-7BD41EAAE832}"/>
              </a:ext>
            </a:extLst>
          </p:cNvPr>
          <p:cNvSpPr txBox="1">
            <a:spLocks/>
          </p:cNvSpPr>
          <p:nvPr/>
        </p:nvSpPr>
        <p:spPr>
          <a:xfrm>
            <a:off x="7873423" y="2146858"/>
            <a:ext cx="1070816"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Event Hubs</a:t>
            </a:r>
          </a:p>
        </p:txBody>
      </p:sp>
      <p:cxnSp>
        <p:nvCxnSpPr>
          <p:cNvPr id="75" name="Straight Arrow Connector 74">
            <a:extLst>
              <a:ext uri="{FF2B5EF4-FFF2-40B4-BE49-F238E27FC236}">
                <a16:creationId xmlns:a16="http://schemas.microsoft.com/office/drawing/2014/main" id="{FAD8AC1E-7C51-4AF8-BE2E-2389B88EDCBD}"/>
              </a:ext>
            </a:extLst>
          </p:cNvPr>
          <p:cNvCxnSpPr>
            <a:cxnSpLocks/>
          </p:cNvCxnSpPr>
          <p:nvPr/>
        </p:nvCxnSpPr>
        <p:spPr>
          <a:xfrm>
            <a:off x="8408831" y="1369522"/>
            <a:ext cx="0" cy="24821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cxnSp>
        <p:nvCxnSpPr>
          <p:cNvPr id="76" name="Straight Arrow Connector 75">
            <a:extLst>
              <a:ext uri="{FF2B5EF4-FFF2-40B4-BE49-F238E27FC236}">
                <a16:creationId xmlns:a16="http://schemas.microsoft.com/office/drawing/2014/main" id="{0B824D98-2FB5-4363-B05D-CE316DDE690A}"/>
              </a:ext>
            </a:extLst>
          </p:cNvPr>
          <p:cNvCxnSpPr>
            <a:cxnSpLocks/>
          </p:cNvCxnSpPr>
          <p:nvPr/>
        </p:nvCxnSpPr>
        <p:spPr>
          <a:xfrm>
            <a:off x="8408831" y="2344537"/>
            <a:ext cx="0" cy="24821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sp>
        <p:nvSpPr>
          <p:cNvPr id="77" name="Title 1">
            <a:extLst>
              <a:ext uri="{FF2B5EF4-FFF2-40B4-BE49-F238E27FC236}">
                <a16:creationId xmlns:a16="http://schemas.microsoft.com/office/drawing/2014/main" id="{DAD84F42-D4E3-4456-A6DC-63530377452A}"/>
              </a:ext>
            </a:extLst>
          </p:cNvPr>
          <p:cNvSpPr>
            <a:spLocks noGrp="1"/>
          </p:cNvSpPr>
          <p:nvPr>
            <p:ph type="title"/>
          </p:nvPr>
        </p:nvSpPr>
        <p:spPr>
          <a:xfrm>
            <a:off x="455996" y="620428"/>
            <a:ext cx="4639828" cy="795089"/>
          </a:xfrm>
          <a:noFill/>
        </p:spPr>
        <p:txBody>
          <a:bodyPr wrap="square" rtlCol="0" anchor="t">
            <a:spAutoFit/>
          </a:bodyPr>
          <a:lstStyle/>
          <a:p>
            <a:r>
              <a:rPr lang="en-US"/>
              <a:t>Operational intelligence </a:t>
            </a:r>
            <a:br>
              <a:rPr lang="en-US"/>
            </a:br>
            <a:r>
              <a:rPr lang="en-US"/>
              <a:t>and advanced analytics</a:t>
            </a:r>
          </a:p>
        </p:txBody>
      </p:sp>
      <p:sp>
        <p:nvSpPr>
          <p:cNvPr id="78" name="Title 6">
            <a:extLst>
              <a:ext uri="{FF2B5EF4-FFF2-40B4-BE49-F238E27FC236}">
                <a16:creationId xmlns:a16="http://schemas.microsoft.com/office/drawing/2014/main" id="{9A8B065E-9B5A-4C17-BA77-11B88BDD8AEC}"/>
              </a:ext>
            </a:extLst>
          </p:cNvPr>
          <p:cNvSpPr txBox="1">
            <a:spLocks/>
          </p:cNvSpPr>
          <p:nvPr/>
        </p:nvSpPr>
        <p:spPr>
          <a:xfrm>
            <a:off x="455995" y="217291"/>
            <a:ext cx="2311919" cy="403137"/>
          </a:xfrm>
          <a:prstGeom prst="rect">
            <a:avLst/>
          </a:prstGeom>
        </p:spPr>
        <p:txBody>
          <a:bodyPr vert="horz" wrap="square" lIns="0" tIns="0" rIns="0" bIns="0" rtlCol="0" anchor="t">
            <a:no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r>
              <a:rPr lang="en-US" sz="1600" spc="0">
                <a:solidFill>
                  <a:schemeClr val="accent5"/>
                </a:solidFill>
              </a:rPr>
              <a:t>Improving operations:</a:t>
            </a:r>
          </a:p>
        </p:txBody>
      </p:sp>
      <p:sp>
        <p:nvSpPr>
          <p:cNvPr id="79" name="Rectangle 78">
            <a:extLst>
              <a:ext uri="{FF2B5EF4-FFF2-40B4-BE49-F238E27FC236}">
                <a16:creationId xmlns:a16="http://schemas.microsoft.com/office/drawing/2014/main" id="{8C5C2209-0B1F-4DBB-B515-9D525733D62B}"/>
              </a:ext>
            </a:extLst>
          </p:cNvPr>
          <p:cNvSpPr/>
          <p:nvPr/>
        </p:nvSpPr>
        <p:spPr bwMode="auto">
          <a:xfrm>
            <a:off x="10276458" y="840448"/>
            <a:ext cx="1630271" cy="4021525"/>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Title 1">
            <a:extLst>
              <a:ext uri="{FF2B5EF4-FFF2-40B4-BE49-F238E27FC236}">
                <a16:creationId xmlns:a16="http://schemas.microsoft.com/office/drawing/2014/main" id="{75BAAEC7-B70B-4835-82DA-567017E509D5}"/>
              </a:ext>
            </a:extLst>
          </p:cNvPr>
          <p:cNvSpPr txBox="1">
            <a:spLocks/>
          </p:cNvSpPr>
          <p:nvPr/>
        </p:nvSpPr>
        <p:spPr>
          <a:xfrm>
            <a:off x="10190394" y="564110"/>
            <a:ext cx="1817359" cy="161583"/>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dirty="0">
                <a:solidFill>
                  <a:schemeClr val="tx1"/>
                </a:solidFill>
                <a:latin typeface="+mn-lt"/>
              </a:rPr>
              <a:t>Operational efficiency</a:t>
            </a:r>
          </a:p>
        </p:txBody>
      </p:sp>
      <p:sp>
        <p:nvSpPr>
          <p:cNvPr id="82" name="Title 1">
            <a:extLst>
              <a:ext uri="{FF2B5EF4-FFF2-40B4-BE49-F238E27FC236}">
                <a16:creationId xmlns:a16="http://schemas.microsoft.com/office/drawing/2014/main" id="{DAAD1679-2019-49DD-9F63-215A800D42DF}"/>
              </a:ext>
            </a:extLst>
          </p:cNvPr>
          <p:cNvSpPr txBox="1">
            <a:spLocks/>
          </p:cNvSpPr>
          <p:nvPr/>
        </p:nvSpPr>
        <p:spPr>
          <a:xfrm>
            <a:off x="10416889" y="3464956"/>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Time Series</a:t>
            </a:r>
            <a:br>
              <a:rPr lang="en-US" sz="1050" spc="0">
                <a:solidFill>
                  <a:schemeClr val="tx1"/>
                </a:solidFill>
                <a:latin typeface="+mn-lt"/>
              </a:rPr>
            </a:br>
            <a:r>
              <a:rPr lang="en-US" sz="1050" spc="0">
                <a:solidFill>
                  <a:schemeClr val="tx1"/>
                </a:solidFill>
                <a:latin typeface="+mn-lt"/>
              </a:rPr>
              <a:t>Insights Explorer</a:t>
            </a:r>
          </a:p>
        </p:txBody>
      </p:sp>
      <p:pic>
        <p:nvPicPr>
          <p:cNvPr id="83" name="Graphic 82">
            <a:extLst>
              <a:ext uri="{FF2B5EF4-FFF2-40B4-BE49-F238E27FC236}">
                <a16:creationId xmlns:a16="http://schemas.microsoft.com/office/drawing/2014/main" id="{12519B49-28FF-4214-B6BB-2F4BCEEC37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4629" y="2870674"/>
            <a:ext cx="468890" cy="496472"/>
          </a:xfrm>
          <a:prstGeom prst="rect">
            <a:avLst/>
          </a:prstGeom>
        </p:spPr>
      </p:pic>
      <p:pic>
        <p:nvPicPr>
          <p:cNvPr id="84" name="Picture 83" descr="Icon&#10;&#10;Description automatically generated">
            <a:extLst>
              <a:ext uri="{FF2B5EF4-FFF2-40B4-BE49-F238E27FC236}">
                <a16:creationId xmlns:a16="http://schemas.microsoft.com/office/drawing/2014/main" id="{4F130D1E-3CA2-4448-A25A-C16B7CE0CCC3}"/>
              </a:ext>
            </a:extLst>
          </p:cNvPr>
          <p:cNvPicPr>
            <a:picLocks noChangeAspect="1"/>
          </p:cNvPicPr>
          <p:nvPr/>
        </p:nvPicPr>
        <p:blipFill>
          <a:blip r:embed="rId24">
            <a:biLevel thresh="25000"/>
          </a:blip>
          <a:stretch>
            <a:fillRect/>
          </a:stretch>
        </p:blipFill>
        <p:spPr>
          <a:xfrm>
            <a:off x="10737221" y="948678"/>
            <a:ext cx="674146" cy="449142"/>
          </a:xfrm>
          <a:prstGeom prst="rect">
            <a:avLst/>
          </a:prstGeom>
        </p:spPr>
      </p:pic>
      <p:sp>
        <p:nvSpPr>
          <p:cNvPr id="85" name="Title 1">
            <a:extLst>
              <a:ext uri="{FF2B5EF4-FFF2-40B4-BE49-F238E27FC236}">
                <a16:creationId xmlns:a16="http://schemas.microsoft.com/office/drawing/2014/main" id="{4690D42B-4C7F-498F-BE41-1334A5312B81}"/>
              </a:ext>
            </a:extLst>
          </p:cNvPr>
          <p:cNvSpPr txBox="1">
            <a:spLocks/>
          </p:cNvSpPr>
          <p:nvPr/>
        </p:nvSpPr>
        <p:spPr>
          <a:xfrm>
            <a:off x="10538886" y="1443561"/>
            <a:ext cx="1070816"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dirty="0">
                <a:solidFill>
                  <a:schemeClr val="tx1"/>
                </a:solidFill>
                <a:latin typeface="+mn-lt"/>
              </a:rPr>
              <a:t>Real time dashboards</a:t>
            </a:r>
          </a:p>
        </p:txBody>
      </p:sp>
      <p:sp>
        <p:nvSpPr>
          <p:cNvPr id="86" name="Title 1">
            <a:extLst>
              <a:ext uri="{FF2B5EF4-FFF2-40B4-BE49-F238E27FC236}">
                <a16:creationId xmlns:a16="http://schemas.microsoft.com/office/drawing/2014/main" id="{6F16DD95-A90A-418A-87A0-98ADE73FE155}"/>
              </a:ext>
            </a:extLst>
          </p:cNvPr>
          <p:cNvSpPr txBox="1">
            <a:spLocks/>
          </p:cNvSpPr>
          <p:nvPr/>
        </p:nvSpPr>
        <p:spPr>
          <a:xfrm>
            <a:off x="10416889" y="4375537"/>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Business systems (structured)</a:t>
            </a:r>
          </a:p>
        </p:txBody>
      </p:sp>
      <p:sp>
        <p:nvSpPr>
          <p:cNvPr id="87" name="Title 1">
            <a:extLst>
              <a:ext uri="{FF2B5EF4-FFF2-40B4-BE49-F238E27FC236}">
                <a16:creationId xmlns:a16="http://schemas.microsoft.com/office/drawing/2014/main" id="{66E39950-97DF-4711-87C0-0BC8B3B8CB08}"/>
              </a:ext>
            </a:extLst>
          </p:cNvPr>
          <p:cNvSpPr txBox="1">
            <a:spLocks/>
          </p:cNvSpPr>
          <p:nvPr/>
        </p:nvSpPr>
        <p:spPr>
          <a:xfrm>
            <a:off x="10538886" y="2354142"/>
            <a:ext cx="1070816"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Real time applications</a:t>
            </a:r>
          </a:p>
        </p:txBody>
      </p:sp>
      <p:pic>
        <p:nvPicPr>
          <p:cNvPr id="88" name="Graphic 87">
            <a:extLst>
              <a:ext uri="{FF2B5EF4-FFF2-40B4-BE49-F238E27FC236}">
                <a16:creationId xmlns:a16="http://schemas.microsoft.com/office/drawing/2014/main" id="{1DB09574-427C-4633-9740-9DE198FCE6A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869656" y="1944682"/>
            <a:ext cx="409276" cy="386538"/>
          </a:xfrm>
          <a:prstGeom prst="rect">
            <a:avLst/>
          </a:prstGeom>
        </p:spPr>
      </p:pic>
      <p:pic>
        <p:nvPicPr>
          <p:cNvPr id="89" name="Graphic 88">
            <a:extLst>
              <a:ext uri="{FF2B5EF4-FFF2-40B4-BE49-F238E27FC236}">
                <a16:creationId xmlns:a16="http://schemas.microsoft.com/office/drawing/2014/main" id="{6D4D948A-118F-4F81-9E05-74D6767123B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877604" y="3983667"/>
            <a:ext cx="406892" cy="359022"/>
          </a:xfrm>
          <a:prstGeom prst="rect">
            <a:avLst/>
          </a:prstGeom>
        </p:spPr>
      </p:pic>
      <p:sp>
        <p:nvSpPr>
          <p:cNvPr id="90" name="Rectangle 89">
            <a:extLst>
              <a:ext uri="{FF2B5EF4-FFF2-40B4-BE49-F238E27FC236}">
                <a16:creationId xmlns:a16="http://schemas.microsoft.com/office/drawing/2014/main" id="{9A54461F-8927-4857-BB66-383A77E038F0}"/>
              </a:ext>
            </a:extLst>
          </p:cNvPr>
          <p:cNvSpPr/>
          <p:nvPr/>
        </p:nvSpPr>
        <p:spPr>
          <a:xfrm>
            <a:off x="6196861" y="31248"/>
            <a:ext cx="3050604" cy="23952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1" name="Rectangle 90">
            <a:extLst>
              <a:ext uri="{FF2B5EF4-FFF2-40B4-BE49-F238E27FC236}">
                <a16:creationId xmlns:a16="http://schemas.microsoft.com/office/drawing/2014/main" id="{19E1EBDF-3659-47FC-8400-E31ABB934620}"/>
              </a:ext>
            </a:extLst>
          </p:cNvPr>
          <p:cNvSpPr/>
          <p:nvPr/>
        </p:nvSpPr>
        <p:spPr>
          <a:xfrm>
            <a:off x="10069774" y="480309"/>
            <a:ext cx="2042545" cy="4506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3955251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4D37F-7F33-4D44-9303-DD475A250EFA}"/>
              </a:ext>
            </a:extLst>
          </p:cNvPr>
          <p:cNvSpPr>
            <a:spLocks noGrp="1"/>
          </p:cNvSpPr>
          <p:nvPr>
            <p:ph type="title"/>
          </p:nvPr>
        </p:nvSpPr>
        <p:spPr/>
        <p:txBody>
          <a:bodyPr/>
          <a:lstStyle/>
          <a:p>
            <a:r>
              <a:rPr lang="en-US" dirty="0"/>
              <a:t>Q&amp;A</a:t>
            </a:r>
            <a:endParaRPr lang="en-NL" dirty="0"/>
          </a:p>
        </p:txBody>
      </p:sp>
      <p:sp>
        <p:nvSpPr>
          <p:cNvPr id="3" name="Content Placeholder 2">
            <a:extLst>
              <a:ext uri="{FF2B5EF4-FFF2-40B4-BE49-F238E27FC236}">
                <a16:creationId xmlns:a16="http://schemas.microsoft.com/office/drawing/2014/main" id="{D3EF43D2-0597-4A64-B0C8-BAA7A19DEF63}"/>
              </a:ext>
            </a:extLst>
          </p:cNvPr>
          <p:cNvSpPr>
            <a:spLocks noGrp="1"/>
          </p:cNvSpPr>
          <p:nvPr>
            <p:ph idx="1"/>
          </p:nvPr>
        </p:nvSpPr>
        <p:spPr/>
        <p:txBody>
          <a:bodyPr>
            <a:normAutofit fontScale="92500" lnSpcReduction="10000"/>
          </a:bodyPr>
          <a:lstStyle/>
          <a:p>
            <a:pPr marL="0" indent="0">
              <a:buNone/>
            </a:pPr>
            <a:r>
              <a:rPr lang="en-US" dirty="0"/>
              <a:t>Links with further resources:</a:t>
            </a:r>
          </a:p>
          <a:p>
            <a:r>
              <a:rPr lang="en-US" dirty="0"/>
              <a:t>MS Learn module </a:t>
            </a:r>
            <a:r>
              <a:rPr lang="en-US" dirty="0">
                <a:hlinkClick r:id="rId3"/>
              </a:rPr>
              <a:t>https://docs.microsoft.com/en-us/learn/modules/explore-analyze-time-series-insights/?WT.mc_id=IoT-MVP-5002324</a:t>
            </a:r>
            <a:r>
              <a:rPr lang="en-US" dirty="0"/>
              <a:t> </a:t>
            </a:r>
          </a:p>
          <a:p>
            <a:r>
              <a:rPr lang="en-US" dirty="0"/>
              <a:t>Time Series Insight Documentation </a:t>
            </a:r>
            <a:r>
              <a:rPr lang="en-US" dirty="0">
                <a:hlinkClick r:id="rId4"/>
              </a:rPr>
              <a:t>https://docs.microsoft.com/en-us/azure/time-series-insights/?WT.mc_id=IoT-MVP-5002324</a:t>
            </a:r>
            <a:r>
              <a:rPr lang="en-US" dirty="0"/>
              <a:t> </a:t>
            </a:r>
          </a:p>
          <a:p>
            <a:r>
              <a:rPr lang="en-US" dirty="0"/>
              <a:t>Azure IoT Show – Deep Dive </a:t>
            </a:r>
            <a:r>
              <a:rPr lang="en-US" dirty="0">
                <a:hlinkClick r:id="rId5"/>
              </a:rPr>
              <a:t>https://channel9.msdn.com/Shows/Internet-of-Things-Show/Deep-Dive-Analyzing-IoT-data-using-Time-Series-Insights?WT.mc_id=IoT-MVP-5002324</a:t>
            </a:r>
            <a:r>
              <a:rPr lang="en-US" dirty="0"/>
              <a:t> </a:t>
            </a:r>
          </a:p>
          <a:p>
            <a:r>
              <a:rPr lang="en-US" dirty="0"/>
              <a:t>AZ 220 Reference </a:t>
            </a:r>
            <a:r>
              <a:rPr lang="en-US" dirty="0">
                <a:hlinkClick r:id="rId6"/>
              </a:rPr>
              <a:t>https://docs.microsoft.com/en-us/learn/certifications/exams/az-220?WT.mc_id=IoT-MVP-5002324</a:t>
            </a:r>
            <a:r>
              <a:rPr lang="en-US" dirty="0"/>
              <a:t>  </a:t>
            </a:r>
            <a:endParaRPr lang="en-NL" dirty="0"/>
          </a:p>
        </p:txBody>
      </p:sp>
    </p:spTree>
    <p:extLst>
      <p:ext uri="{BB962C8B-B14F-4D97-AF65-F5344CB8AC3E}">
        <p14:creationId xmlns:p14="http://schemas.microsoft.com/office/powerpoint/2010/main" val="81948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46524-B746-4489-86CE-A8F6029C9748}"/>
              </a:ext>
            </a:extLst>
          </p:cNvPr>
          <p:cNvSpPr>
            <a:spLocks noGrp="1"/>
          </p:cNvSpPr>
          <p:nvPr>
            <p:ph type="title"/>
          </p:nvPr>
        </p:nvSpPr>
        <p:spPr>
          <a:xfrm>
            <a:off x="263106" y="163842"/>
            <a:ext cx="10515600" cy="1325563"/>
          </a:xfrm>
        </p:spPr>
        <p:txBody>
          <a:bodyPr/>
          <a:lstStyle/>
          <a:p>
            <a:r>
              <a:rPr lang="en-US" b="0" i="0" dirty="0">
                <a:solidFill>
                  <a:srgbClr val="171717"/>
                </a:solidFill>
                <a:effectLst/>
                <a:latin typeface="Segoe UI" panose="020B0502040204020203" pitchFamily="34" charset="0"/>
              </a:rPr>
              <a:t>high-level data flow</a:t>
            </a:r>
            <a:endParaRPr lang="en-NL" dirty="0"/>
          </a:p>
        </p:txBody>
      </p:sp>
      <p:pic>
        <p:nvPicPr>
          <p:cNvPr id="3074" name="Picture 2" descr="Key capabilities">
            <a:extLst>
              <a:ext uri="{FF2B5EF4-FFF2-40B4-BE49-F238E27FC236}">
                <a16:creationId xmlns:a16="http://schemas.microsoft.com/office/drawing/2014/main" id="{DC400694-1E45-4CB8-94DC-3134586D73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9314" y="1230702"/>
            <a:ext cx="9872911" cy="546345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4CC32D91-3AE9-4E4B-ABBB-9D14C9F210E8}"/>
              </a:ext>
            </a:extLst>
          </p:cNvPr>
          <p:cNvCxnSpPr>
            <a:cxnSpLocks/>
          </p:cNvCxnSpPr>
          <p:nvPr/>
        </p:nvCxnSpPr>
        <p:spPr>
          <a:xfrm>
            <a:off x="4290204" y="6343740"/>
            <a:ext cx="0" cy="4251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5F21341-31BD-44A1-AC17-7AF692BD5B55}"/>
              </a:ext>
            </a:extLst>
          </p:cNvPr>
          <p:cNvCxnSpPr>
            <a:cxnSpLocks/>
          </p:cNvCxnSpPr>
          <p:nvPr/>
        </p:nvCxnSpPr>
        <p:spPr>
          <a:xfrm>
            <a:off x="10673751" y="1431986"/>
            <a:ext cx="0" cy="51470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4013D0-DCBA-460D-A42F-6241E9C10C48}"/>
              </a:ext>
            </a:extLst>
          </p:cNvPr>
          <p:cNvCxnSpPr>
            <a:cxnSpLocks/>
          </p:cNvCxnSpPr>
          <p:nvPr/>
        </p:nvCxnSpPr>
        <p:spPr>
          <a:xfrm>
            <a:off x="6676847" y="1230702"/>
            <a:ext cx="0" cy="4313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507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6DFC2D57-F8E7-4DCD-996A-28AF0EFD2D96}"/>
              </a:ext>
            </a:extLst>
          </p:cNvPr>
          <p:cNvPicPr>
            <a:picLocks noGrp="1" noChangeAspect="1"/>
          </p:cNvPicPr>
          <p:nvPr>
            <p:ph idx="1"/>
          </p:nvPr>
        </p:nvPicPr>
        <p:blipFill>
          <a:blip r:embed="rId2"/>
          <a:stretch>
            <a:fillRect/>
          </a:stretch>
        </p:blipFill>
        <p:spPr>
          <a:xfrm>
            <a:off x="2911248" y="1825625"/>
            <a:ext cx="6369504" cy="4351338"/>
          </a:xfrm>
          <a:prstGeom prst="rect">
            <a:avLst/>
          </a:prstGeom>
        </p:spPr>
      </p:pic>
      <p:sp>
        <p:nvSpPr>
          <p:cNvPr id="2" name="Title 1">
            <a:extLst>
              <a:ext uri="{FF2B5EF4-FFF2-40B4-BE49-F238E27FC236}">
                <a16:creationId xmlns:a16="http://schemas.microsoft.com/office/drawing/2014/main" id="{4F9772BD-35C8-4689-8ACE-5717312046BC}"/>
              </a:ext>
            </a:extLst>
          </p:cNvPr>
          <p:cNvSpPr>
            <a:spLocks noGrp="1"/>
          </p:cNvSpPr>
          <p:nvPr>
            <p:ph type="title"/>
          </p:nvPr>
        </p:nvSpPr>
        <p:spPr>
          <a:xfrm>
            <a:off x="441385" y="-54693"/>
            <a:ext cx="10515600" cy="1325563"/>
          </a:xfrm>
        </p:spPr>
        <p:txBody>
          <a:bodyPr/>
          <a:lstStyle/>
          <a:p>
            <a:r>
              <a:rPr lang="en-US" dirty="0"/>
              <a:t>First </a:t>
            </a:r>
            <a:r>
              <a:rPr lang="en-US" dirty="0" err="1"/>
              <a:t>usecase</a:t>
            </a:r>
            <a:endParaRPr lang="en-NL" dirty="0"/>
          </a:p>
        </p:txBody>
      </p:sp>
      <p:pic>
        <p:nvPicPr>
          <p:cNvPr id="15" name="Picture 14">
            <a:extLst>
              <a:ext uri="{FF2B5EF4-FFF2-40B4-BE49-F238E27FC236}">
                <a16:creationId xmlns:a16="http://schemas.microsoft.com/office/drawing/2014/main" id="{40D8DD76-47D7-4EE4-A5A7-847305EEB756}"/>
              </a:ext>
            </a:extLst>
          </p:cNvPr>
          <p:cNvPicPr>
            <a:picLocks noChangeAspect="1"/>
          </p:cNvPicPr>
          <p:nvPr/>
        </p:nvPicPr>
        <p:blipFill>
          <a:blip r:embed="rId3"/>
          <a:stretch>
            <a:fillRect/>
          </a:stretch>
        </p:blipFill>
        <p:spPr>
          <a:xfrm>
            <a:off x="1090961" y="820957"/>
            <a:ext cx="8721865" cy="6042794"/>
          </a:xfrm>
          <a:prstGeom prst="rect">
            <a:avLst/>
          </a:prstGeom>
        </p:spPr>
      </p:pic>
      <p:sp>
        <p:nvSpPr>
          <p:cNvPr id="7" name="Rectangle 6">
            <a:extLst>
              <a:ext uri="{FF2B5EF4-FFF2-40B4-BE49-F238E27FC236}">
                <a16:creationId xmlns:a16="http://schemas.microsoft.com/office/drawing/2014/main" id="{3FC975F8-E0E1-4C92-81EB-FA83D28CAA8F}"/>
              </a:ext>
            </a:extLst>
          </p:cNvPr>
          <p:cNvSpPr/>
          <p:nvPr/>
        </p:nvSpPr>
        <p:spPr>
          <a:xfrm>
            <a:off x="4617999" y="1978318"/>
            <a:ext cx="1811556" cy="10926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ectangle 13">
            <a:extLst>
              <a:ext uri="{FF2B5EF4-FFF2-40B4-BE49-F238E27FC236}">
                <a16:creationId xmlns:a16="http://schemas.microsoft.com/office/drawing/2014/main" id="{44AF8A8E-05F6-4B7C-A08D-E517BFB97E35}"/>
              </a:ext>
            </a:extLst>
          </p:cNvPr>
          <p:cNvSpPr/>
          <p:nvPr/>
        </p:nvSpPr>
        <p:spPr>
          <a:xfrm>
            <a:off x="7430219" y="1270870"/>
            <a:ext cx="925266" cy="914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929000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A5980-AA9B-461A-8DCB-9798BAC801C7}"/>
              </a:ext>
            </a:extLst>
          </p:cNvPr>
          <p:cNvSpPr>
            <a:spLocks noGrp="1"/>
          </p:cNvSpPr>
          <p:nvPr>
            <p:ph type="title"/>
          </p:nvPr>
        </p:nvSpPr>
        <p:spPr/>
        <p:txBody>
          <a:bodyPr/>
          <a:lstStyle/>
          <a:p>
            <a:r>
              <a:rPr lang="en-US" dirty="0"/>
              <a:t>Who am I?</a:t>
            </a:r>
            <a:endParaRPr lang="en-NL" dirty="0"/>
          </a:p>
        </p:txBody>
      </p:sp>
      <p:sp>
        <p:nvSpPr>
          <p:cNvPr id="3" name="Content Placeholder 2">
            <a:extLst>
              <a:ext uri="{FF2B5EF4-FFF2-40B4-BE49-F238E27FC236}">
                <a16:creationId xmlns:a16="http://schemas.microsoft.com/office/drawing/2014/main" id="{D6DAF83C-CE21-44EF-A8C3-6A763C760CD4}"/>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1889903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creenshot shows I o T devices / application data, stream processing, operational efficiency, intelligence / insights, and advanced analytics in Azure Time Series Insights Gen2.">
            <a:extLst>
              <a:ext uri="{FF2B5EF4-FFF2-40B4-BE49-F238E27FC236}">
                <a16:creationId xmlns:a16="http://schemas.microsoft.com/office/drawing/2014/main" id="{D6277963-501C-4045-BC1A-23D93BCD8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50455" y="1374474"/>
            <a:ext cx="7629579" cy="52966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1F8B478-4DD0-44BE-9A48-BD86DE9FA955}"/>
              </a:ext>
            </a:extLst>
          </p:cNvPr>
          <p:cNvSpPr/>
          <p:nvPr/>
        </p:nvSpPr>
        <p:spPr>
          <a:xfrm>
            <a:off x="4330460" y="1495245"/>
            <a:ext cx="2386642" cy="22486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D1DD8904-1635-49A7-85C4-A0DFF63E2874}"/>
              </a:ext>
            </a:extLst>
          </p:cNvPr>
          <p:cNvSpPr>
            <a:spLocks noGrp="1"/>
          </p:cNvSpPr>
          <p:nvPr>
            <p:ph type="title"/>
          </p:nvPr>
        </p:nvSpPr>
        <p:spPr>
          <a:xfrm>
            <a:off x="567905" y="0"/>
            <a:ext cx="10515600" cy="1325563"/>
          </a:xfrm>
        </p:spPr>
        <p:txBody>
          <a:bodyPr/>
          <a:lstStyle/>
          <a:p>
            <a:r>
              <a:rPr lang="en-US" dirty="0"/>
              <a:t>More elaborate use case </a:t>
            </a:r>
            <a:br>
              <a:rPr lang="en-US" dirty="0"/>
            </a:br>
            <a:r>
              <a:rPr lang="en-US" sz="2800" dirty="0"/>
              <a:t>(out of scope for today)</a:t>
            </a:r>
            <a:endParaRPr lang="en-NL" dirty="0"/>
          </a:p>
        </p:txBody>
      </p:sp>
    </p:spTree>
    <p:extLst>
      <p:ext uri="{BB962C8B-B14F-4D97-AF65-F5344CB8AC3E}">
        <p14:creationId xmlns:p14="http://schemas.microsoft.com/office/powerpoint/2010/main" val="409734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16E35-A463-42E7-B00C-C32714505B18}"/>
              </a:ext>
            </a:extLst>
          </p:cNvPr>
          <p:cNvSpPr>
            <a:spLocks noGrp="1"/>
          </p:cNvSpPr>
          <p:nvPr>
            <p:ph type="title"/>
          </p:nvPr>
        </p:nvSpPr>
        <p:spPr/>
        <p:txBody>
          <a:bodyPr/>
          <a:lstStyle/>
          <a:p>
            <a:r>
              <a:rPr lang="en-US" dirty="0"/>
              <a:t>Azure resource: Time Series Insights </a:t>
            </a:r>
            <a:endParaRPr lang="en-NL" dirty="0"/>
          </a:p>
        </p:txBody>
      </p:sp>
      <p:pic>
        <p:nvPicPr>
          <p:cNvPr id="1026" name="Picture 2" descr="IoT data flow">
            <a:extLst>
              <a:ext uri="{FF2B5EF4-FFF2-40B4-BE49-F238E27FC236}">
                <a16:creationId xmlns:a16="http://schemas.microsoft.com/office/drawing/2014/main" id="{FDA510F3-10BD-40B2-8060-1411A06885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4614" y="1825625"/>
            <a:ext cx="10102772"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ijzen — Time Series Insights | Microsoft Azure">
            <a:extLst>
              <a:ext uri="{FF2B5EF4-FFF2-40B4-BE49-F238E27FC236}">
                <a16:creationId xmlns:a16="http://schemas.microsoft.com/office/drawing/2014/main" id="{F7B250C6-C1E2-47CD-A25C-BDB4015A7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4975" y="498217"/>
            <a:ext cx="2017862" cy="105937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637618AB-B97D-493D-968D-2A5685649687}"/>
              </a:ext>
            </a:extLst>
          </p:cNvPr>
          <p:cNvCxnSpPr>
            <a:cxnSpLocks/>
          </p:cNvCxnSpPr>
          <p:nvPr/>
        </p:nvCxnSpPr>
        <p:spPr>
          <a:xfrm>
            <a:off x="1524000" y="4934309"/>
            <a:ext cx="879894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489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AB88D-420D-43E8-8348-ABABDA8F91D1}"/>
              </a:ext>
            </a:extLst>
          </p:cNvPr>
          <p:cNvSpPr>
            <a:spLocks noGrp="1"/>
          </p:cNvSpPr>
          <p:nvPr>
            <p:ph type="title"/>
          </p:nvPr>
        </p:nvSpPr>
        <p:spPr/>
        <p:txBody>
          <a:bodyPr/>
          <a:lstStyle/>
          <a:p>
            <a:r>
              <a:rPr lang="en-US" dirty="0"/>
              <a:t>Features</a:t>
            </a:r>
            <a:endParaRPr lang="en-NL" dirty="0"/>
          </a:p>
        </p:txBody>
      </p:sp>
      <p:sp>
        <p:nvSpPr>
          <p:cNvPr id="3" name="Content Placeholder 2">
            <a:extLst>
              <a:ext uri="{FF2B5EF4-FFF2-40B4-BE49-F238E27FC236}">
                <a16:creationId xmlns:a16="http://schemas.microsoft.com/office/drawing/2014/main" id="{E603BB99-0CDD-4F0D-A6DE-F020D4188DC8}"/>
              </a:ext>
            </a:extLst>
          </p:cNvPr>
          <p:cNvSpPr>
            <a:spLocks noGrp="1"/>
          </p:cNvSpPr>
          <p:nvPr>
            <p:ph idx="1"/>
          </p:nvPr>
        </p:nvSpPr>
        <p:spPr/>
        <p:txBody>
          <a:bodyPr/>
          <a:lstStyle/>
          <a:p>
            <a:r>
              <a:rPr lang="en-US" b="0" i="0" dirty="0">
                <a:solidFill>
                  <a:srgbClr val="171717"/>
                </a:solidFill>
                <a:effectLst/>
                <a:latin typeface="Segoe UI" panose="020B0502040204020203" pitchFamily="34" charset="0"/>
              </a:rPr>
              <a:t>Near real-time data exploration</a:t>
            </a:r>
          </a:p>
          <a:p>
            <a:r>
              <a:rPr lang="en-US" b="0" i="0" dirty="0">
                <a:solidFill>
                  <a:srgbClr val="171717"/>
                </a:solidFill>
                <a:effectLst/>
                <a:latin typeface="Segoe UI" panose="020B0502040204020203" pitchFamily="34" charset="0"/>
              </a:rPr>
              <a:t>Multilayered storage for IoT-scale time series data</a:t>
            </a:r>
          </a:p>
          <a:p>
            <a:r>
              <a:rPr lang="en-US" b="0" i="0" dirty="0">
                <a:solidFill>
                  <a:srgbClr val="171717"/>
                </a:solidFill>
                <a:effectLst/>
                <a:latin typeface="Segoe UI" panose="020B0502040204020203" pitchFamily="34" charset="0"/>
              </a:rPr>
              <a:t>Time Series Model to contextualize raw telemetry and derive asset-based insights</a:t>
            </a:r>
            <a:endParaRPr lang="en-US" dirty="0">
              <a:solidFill>
                <a:srgbClr val="171717"/>
              </a:solidFill>
              <a:latin typeface="Segoe UI" panose="020B0502040204020203" pitchFamily="34" charset="0"/>
            </a:endParaRPr>
          </a:p>
          <a:p>
            <a:r>
              <a:rPr lang="en-US" b="0" i="0" dirty="0">
                <a:solidFill>
                  <a:srgbClr val="171717"/>
                </a:solidFill>
                <a:effectLst/>
                <a:latin typeface="Segoe UI" panose="020B0502040204020203" pitchFamily="34" charset="0"/>
              </a:rPr>
              <a:t>Smooth and continuous integration with other data solutions using APIs</a:t>
            </a:r>
          </a:p>
          <a:p>
            <a:r>
              <a:rPr lang="en-US" b="0" i="0" dirty="0">
                <a:solidFill>
                  <a:srgbClr val="171717"/>
                </a:solidFill>
                <a:effectLst/>
                <a:latin typeface="Segoe UI" panose="020B0502040204020203" pitchFamily="34" charset="0"/>
              </a:rPr>
              <a:t>Custom applications built on the Azure Time Series Insights Gen2 platform</a:t>
            </a:r>
          </a:p>
          <a:p>
            <a:r>
              <a:rPr lang="en-US" dirty="0">
                <a:solidFill>
                  <a:srgbClr val="171717"/>
                </a:solidFill>
                <a:latin typeface="Segoe UI" panose="020B0502040204020203" pitchFamily="34" charset="0"/>
              </a:rPr>
              <a:t>Pay-as-you-go</a:t>
            </a:r>
            <a:endParaRPr lang="en-NL" dirty="0"/>
          </a:p>
        </p:txBody>
      </p:sp>
    </p:spTree>
    <p:extLst>
      <p:ext uri="{BB962C8B-B14F-4D97-AF65-F5344CB8AC3E}">
        <p14:creationId xmlns:p14="http://schemas.microsoft.com/office/powerpoint/2010/main" val="1607447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370F-F0C9-448F-BB12-DD6E541DEE7B}"/>
              </a:ext>
            </a:extLst>
          </p:cNvPr>
          <p:cNvSpPr>
            <a:spLocks noGrp="1"/>
          </p:cNvSpPr>
          <p:nvPr>
            <p:ph type="title"/>
          </p:nvPr>
        </p:nvSpPr>
        <p:spPr/>
        <p:txBody>
          <a:bodyPr/>
          <a:lstStyle/>
          <a:p>
            <a:r>
              <a:rPr lang="en-US" dirty="0"/>
              <a:t>We see incoming data in the IoT Hub</a:t>
            </a:r>
            <a:br>
              <a:rPr lang="en-US" dirty="0"/>
            </a:br>
            <a:r>
              <a:rPr lang="en-US" sz="3600" dirty="0"/>
              <a:t>What now?</a:t>
            </a:r>
            <a:endParaRPr lang="en-NL" dirty="0"/>
          </a:p>
        </p:txBody>
      </p:sp>
      <p:sp>
        <p:nvSpPr>
          <p:cNvPr id="3" name="Content Placeholder 2">
            <a:extLst>
              <a:ext uri="{FF2B5EF4-FFF2-40B4-BE49-F238E27FC236}">
                <a16:creationId xmlns:a16="http://schemas.microsoft.com/office/drawing/2014/main" id="{10FF730B-767A-441D-8367-360C81B933B0}"/>
              </a:ext>
            </a:extLst>
          </p:cNvPr>
          <p:cNvSpPr>
            <a:spLocks noGrp="1"/>
          </p:cNvSpPr>
          <p:nvPr>
            <p:ph idx="1"/>
          </p:nvPr>
        </p:nvSpPr>
        <p:spPr>
          <a:xfrm>
            <a:off x="838200" y="1518249"/>
            <a:ext cx="10515600" cy="5216106"/>
          </a:xfrm>
        </p:spPr>
        <p:txBody>
          <a:bodyPr>
            <a:normAutofit fontScale="77500" lnSpcReduction="20000"/>
          </a:bodyPr>
          <a:lstStyle/>
          <a:p>
            <a:pPr marL="0" indent="0">
              <a:buNone/>
            </a:pPr>
            <a:endParaRPr lang="en-US" dirty="0"/>
          </a:p>
          <a:p>
            <a:pPr marL="0" indent="0">
              <a:buNone/>
            </a:pPr>
            <a:r>
              <a:rPr lang="en-US" dirty="0"/>
              <a:t>Questions pop up:</a:t>
            </a:r>
          </a:p>
          <a:p>
            <a:pPr marL="0" indent="0">
              <a:buNone/>
            </a:pPr>
            <a:endParaRPr lang="en-US" dirty="0"/>
          </a:p>
          <a:p>
            <a:pPr>
              <a:buFontTx/>
              <a:buChar char="-"/>
            </a:pPr>
            <a:r>
              <a:rPr lang="en-US" dirty="0"/>
              <a:t>From a Data Scientist perspective:</a:t>
            </a:r>
          </a:p>
          <a:p>
            <a:r>
              <a:rPr lang="en-US" dirty="0"/>
              <a:t>I want to see if there is a certain trend in the data</a:t>
            </a:r>
          </a:p>
          <a:p>
            <a:r>
              <a:rPr lang="en-US" dirty="0"/>
              <a:t>I want to check for certain anomalies</a:t>
            </a:r>
          </a:p>
          <a:p>
            <a:r>
              <a:rPr lang="en-US" dirty="0"/>
              <a:t>I want to see if I have a solid base for certain reports</a:t>
            </a:r>
          </a:p>
          <a:p>
            <a:pPr marL="0" indent="0">
              <a:buNone/>
            </a:pPr>
            <a:endParaRPr lang="en-US" dirty="0"/>
          </a:p>
          <a:p>
            <a:pPr marL="0" indent="0">
              <a:buNone/>
            </a:pPr>
            <a:r>
              <a:rPr lang="en-US" dirty="0"/>
              <a:t>- From an IoT Developer perspective:</a:t>
            </a:r>
          </a:p>
          <a:p>
            <a:r>
              <a:rPr lang="en-US" dirty="0"/>
              <a:t>Is there any telemetry coming in?</a:t>
            </a:r>
          </a:p>
          <a:p>
            <a:r>
              <a:rPr lang="en-US" dirty="0"/>
              <a:t>What telemetry is currently arriving?</a:t>
            </a:r>
          </a:p>
          <a:p>
            <a:r>
              <a:rPr lang="en-US" dirty="0"/>
              <a:t>Can I check the telemetry for a possible issue? </a:t>
            </a:r>
          </a:p>
          <a:p>
            <a:r>
              <a:rPr lang="en-US" dirty="0"/>
              <a:t>Can I compare flights over time?</a:t>
            </a:r>
          </a:p>
          <a:p>
            <a:r>
              <a:rPr lang="en-US" dirty="0"/>
              <a:t>Can I look at all telemetry of  that one flight, 15 years ago?</a:t>
            </a:r>
          </a:p>
          <a:p>
            <a:endParaRPr lang="en-US" dirty="0"/>
          </a:p>
          <a:p>
            <a:endParaRPr lang="en-US" dirty="0"/>
          </a:p>
          <a:p>
            <a:endParaRPr lang="en-NL" dirty="0"/>
          </a:p>
        </p:txBody>
      </p:sp>
    </p:spTree>
    <p:extLst>
      <p:ext uri="{BB962C8B-B14F-4D97-AF65-F5344CB8AC3E}">
        <p14:creationId xmlns:p14="http://schemas.microsoft.com/office/powerpoint/2010/main" val="423294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A143-B10E-461C-AB12-3EAB2598B7E0}"/>
              </a:ext>
            </a:extLst>
          </p:cNvPr>
          <p:cNvSpPr>
            <a:spLocks noGrp="1"/>
          </p:cNvSpPr>
          <p:nvPr>
            <p:ph type="title"/>
          </p:nvPr>
        </p:nvSpPr>
        <p:spPr/>
        <p:txBody>
          <a:bodyPr>
            <a:normAutofit/>
          </a:bodyPr>
          <a:lstStyle/>
          <a:p>
            <a:r>
              <a:rPr lang="en-US" dirty="0"/>
              <a:t>We need an End-to-end analytics platform</a:t>
            </a:r>
          </a:p>
        </p:txBody>
      </p:sp>
      <p:sp>
        <p:nvSpPr>
          <p:cNvPr id="3" name="Content Placeholder 2">
            <a:extLst>
              <a:ext uri="{FF2B5EF4-FFF2-40B4-BE49-F238E27FC236}">
                <a16:creationId xmlns:a16="http://schemas.microsoft.com/office/drawing/2014/main" id="{A56842F5-2651-4BA3-B9F8-2AD5E4DD8ED1}"/>
              </a:ext>
            </a:extLst>
          </p:cNvPr>
          <p:cNvSpPr>
            <a:spLocks noGrp="1"/>
          </p:cNvSpPr>
          <p:nvPr>
            <p:ph idx="1"/>
          </p:nvPr>
        </p:nvSpPr>
        <p:spPr/>
        <p:txBody>
          <a:bodyPr/>
          <a:lstStyle/>
          <a:p>
            <a:r>
              <a:rPr lang="en-US" dirty="0"/>
              <a:t>To monitor, analyze, and visualize your (industrial) IoT data at scale</a:t>
            </a:r>
          </a:p>
          <a:p>
            <a:pPr lvl="1"/>
            <a:r>
              <a:rPr lang="en-US" dirty="0"/>
              <a:t>We would like to store the incoming data for historical purposes</a:t>
            </a:r>
          </a:p>
          <a:p>
            <a:pPr lvl="2"/>
            <a:r>
              <a:rPr lang="en-US" dirty="0"/>
              <a:t>Check the quality of ingested data</a:t>
            </a:r>
          </a:p>
          <a:p>
            <a:pPr lvl="2"/>
            <a:r>
              <a:rPr lang="en-US" dirty="0"/>
              <a:t>Generate charts, heatmaps, scatter maps, shifting time for comparison, add calculations</a:t>
            </a:r>
          </a:p>
          <a:p>
            <a:pPr lvl="2"/>
            <a:r>
              <a:rPr lang="en-US" dirty="0"/>
              <a:t>Doing some preliminary investigations to confirm suspicions</a:t>
            </a:r>
          </a:p>
          <a:p>
            <a:pPr lvl="2"/>
            <a:r>
              <a:rPr lang="en-US" dirty="0"/>
              <a:t>Setup Basis alerts (</a:t>
            </a:r>
            <a:r>
              <a:rPr lang="en-US" dirty="0" err="1"/>
              <a:t>eg.</a:t>
            </a:r>
            <a:r>
              <a:rPr lang="en-US" dirty="0"/>
              <a:t> when no data is ingested anymore)</a:t>
            </a:r>
          </a:p>
          <a:p>
            <a:pPr marL="0" indent="0">
              <a:buNone/>
            </a:pPr>
            <a:endParaRPr lang="en-US" dirty="0"/>
          </a:p>
          <a:p>
            <a:pPr marL="0" indent="0">
              <a:buNone/>
            </a:pPr>
            <a:r>
              <a:rPr lang="en-US" dirty="0"/>
              <a:t>Something like an Operational Historian in the cloud</a:t>
            </a:r>
          </a:p>
          <a:p>
            <a:pPr marL="0" indent="0">
              <a:buNone/>
            </a:pPr>
            <a:endParaRPr lang="en-US" dirty="0"/>
          </a:p>
          <a:p>
            <a:pPr marL="0" indent="0">
              <a:buNone/>
            </a:pPr>
            <a:endParaRPr lang="en-NL" dirty="0"/>
          </a:p>
        </p:txBody>
      </p:sp>
    </p:spTree>
    <p:extLst>
      <p:ext uri="{BB962C8B-B14F-4D97-AF65-F5344CB8AC3E}">
        <p14:creationId xmlns:p14="http://schemas.microsoft.com/office/powerpoint/2010/main" val="1796137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829D3AC-652A-4C66-9712-42943B1A5C82}"/>
              </a:ext>
            </a:extLst>
          </p:cNvPr>
          <p:cNvSpPr/>
          <p:nvPr/>
        </p:nvSpPr>
        <p:spPr bwMode="auto">
          <a:xfrm>
            <a:off x="383856" y="1576326"/>
            <a:ext cx="11424285" cy="2909403"/>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p:txBody>
          <a:bodyPr/>
          <a:lstStyle/>
          <a:p>
            <a:r>
              <a:rPr lang="en-US"/>
              <a:t>Azure Time Series Insights (TSI)</a:t>
            </a:r>
          </a:p>
        </p:txBody>
      </p:sp>
      <p:sp>
        <p:nvSpPr>
          <p:cNvPr id="23" name="Title 1">
            <a:extLst>
              <a:ext uri="{FF2B5EF4-FFF2-40B4-BE49-F238E27FC236}">
                <a16:creationId xmlns:a16="http://schemas.microsoft.com/office/drawing/2014/main" id="{7BD01B66-BE58-4E8B-B0C4-19ECA705960B}"/>
              </a:ext>
            </a:extLst>
          </p:cNvPr>
          <p:cNvSpPr txBox="1">
            <a:spLocks/>
          </p:cNvSpPr>
          <p:nvPr/>
        </p:nvSpPr>
        <p:spPr>
          <a:xfrm>
            <a:off x="455994" y="1135005"/>
            <a:ext cx="10506146" cy="246221"/>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nSpc>
                <a:spcPct val="100000"/>
              </a:lnSpc>
              <a:defRPr/>
            </a:pPr>
            <a:r>
              <a:rPr lang="en-US" sz="1600" spc="0" dirty="0">
                <a:solidFill>
                  <a:schemeClr val="accent5"/>
                </a:solidFill>
              </a:rPr>
              <a:t>A fully managed (platform as a service - PaaS) solution built for IoT  </a:t>
            </a:r>
          </a:p>
        </p:txBody>
      </p:sp>
      <p:grpSp>
        <p:nvGrpSpPr>
          <p:cNvPr id="14" name="Group 13">
            <a:extLst>
              <a:ext uri="{FF2B5EF4-FFF2-40B4-BE49-F238E27FC236}">
                <a16:creationId xmlns:a16="http://schemas.microsoft.com/office/drawing/2014/main" id="{531BAFB1-3771-4786-97FF-E9F6449D51EF}"/>
              </a:ext>
            </a:extLst>
          </p:cNvPr>
          <p:cNvGrpSpPr/>
          <p:nvPr/>
        </p:nvGrpSpPr>
        <p:grpSpPr>
          <a:xfrm>
            <a:off x="6492068" y="1865489"/>
            <a:ext cx="2157662" cy="2080988"/>
            <a:chOff x="6492068" y="2126336"/>
            <a:chExt cx="2129268" cy="2080988"/>
          </a:xfrm>
        </p:grpSpPr>
        <p:sp>
          <p:nvSpPr>
            <p:cNvPr id="21" name="Rectangle 20">
              <a:extLst>
                <a:ext uri="{FF2B5EF4-FFF2-40B4-BE49-F238E27FC236}">
                  <a16:creationId xmlns:a16="http://schemas.microsoft.com/office/drawing/2014/main" id="{E45813AF-555D-48BE-B2DC-2DEE0E6B0694}"/>
                </a:ext>
              </a:extLst>
            </p:cNvPr>
            <p:cNvSpPr/>
            <p:nvPr/>
          </p:nvSpPr>
          <p:spPr>
            <a:xfrm>
              <a:off x="6492068" y="3354783"/>
              <a:ext cx="2129268" cy="852541"/>
            </a:xfrm>
            <a:prstGeom prst="rect">
              <a:avLst/>
            </a:prstGeom>
          </p:spPr>
          <p:txBody>
            <a:bodyPr wrap="square" lIns="0" tIns="0" rIns="0" bIns="0" anchor="t" anchorCtr="0">
              <a:spAutoFit/>
            </a:bodyPr>
            <a:lstStyle/>
            <a:p>
              <a:pPr marL="0" lvl="1" algn="ctr" fontAlgn="base">
                <a:lnSpc>
                  <a:spcPct val="90000"/>
                </a:lnSpc>
                <a:spcBef>
                  <a:spcPts val="600"/>
                </a:spcBef>
                <a:spcAft>
                  <a:spcPct val="0"/>
                </a:spcAft>
                <a:defRPr/>
              </a:pPr>
              <a:r>
                <a:rPr lang="en-US" sz="1400" dirty="0">
                  <a:solidFill>
                    <a:schemeClr val="accent5"/>
                  </a:solidFill>
                  <a:latin typeface="+mj-lt"/>
                </a:rPr>
                <a:t>Use rich analytics APIs and UX </a:t>
              </a:r>
            </a:p>
            <a:p>
              <a:pPr marL="0" lvl="1" algn="ctr" fontAlgn="base">
                <a:lnSpc>
                  <a:spcPct val="90000"/>
                </a:lnSpc>
                <a:spcBef>
                  <a:spcPts val="600"/>
                </a:spcBef>
                <a:spcAft>
                  <a:spcPct val="0"/>
                </a:spcAft>
                <a:defRPr/>
              </a:pPr>
              <a:r>
                <a:rPr lang="en-US" sz="1400" dirty="0"/>
                <a:t>for ad-hoc exploration and operational intelligence</a:t>
              </a:r>
            </a:p>
          </p:txBody>
        </p:sp>
        <p:pic>
          <p:nvPicPr>
            <p:cNvPr id="6" name="Graphic 5">
              <a:extLst>
                <a:ext uri="{FF2B5EF4-FFF2-40B4-BE49-F238E27FC236}">
                  <a16:creationId xmlns:a16="http://schemas.microsoft.com/office/drawing/2014/main" id="{D1B92686-4DC0-455C-B025-F7D37755DD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7102" y="2126336"/>
              <a:ext cx="1219200" cy="914400"/>
            </a:xfrm>
            <a:prstGeom prst="rect">
              <a:avLst/>
            </a:prstGeom>
          </p:spPr>
        </p:pic>
      </p:grpSp>
      <p:grpSp>
        <p:nvGrpSpPr>
          <p:cNvPr id="15" name="Group 14">
            <a:extLst>
              <a:ext uri="{FF2B5EF4-FFF2-40B4-BE49-F238E27FC236}">
                <a16:creationId xmlns:a16="http://schemas.microsoft.com/office/drawing/2014/main" id="{A962A820-DD18-45D8-9338-B1BB69DDCB90}"/>
              </a:ext>
            </a:extLst>
          </p:cNvPr>
          <p:cNvGrpSpPr/>
          <p:nvPr/>
        </p:nvGrpSpPr>
        <p:grpSpPr>
          <a:xfrm>
            <a:off x="3780811" y="1783106"/>
            <a:ext cx="1909460" cy="2163371"/>
            <a:chOff x="3780811" y="2043953"/>
            <a:chExt cx="1909460" cy="2163371"/>
          </a:xfrm>
        </p:grpSpPr>
        <p:sp>
          <p:nvSpPr>
            <p:cNvPr id="3" name="Rectangle 2">
              <a:extLst>
                <a:ext uri="{FF2B5EF4-FFF2-40B4-BE49-F238E27FC236}">
                  <a16:creationId xmlns:a16="http://schemas.microsoft.com/office/drawing/2014/main" id="{6E3A190E-95A5-400F-9307-E5D4C026E0C2}"/>
                </a:ext>
              </a:extLst>
            </p:cNvPr>
            <p:cNvSpPr/>
            <p:nvPr/>
          </p:nvSpPr>
          <p:spPr>
            <a:xfrm>
              <a:off x="3780811" y="3354783"/>
              <a:ext cx="1909460" cy="852541"/>
            </a:xfrm>
            <a:prstGeom prst="rect">
              <a:avLst/>
            </a:prstGeom>
          </p:spPr>
          <p:txBody>
            <a:bodyPr wrap="square" lIns="0" tIns="0" rIns="0" bIns="0" anchor="t">
              <a:spAutoFit/>
            </a:bodyPr>
            <a:lstStyle/>
            <a:p>
              <a:pPr marL="0" lvl="1" algn="ctr" fontAlgn="base">
                <a:lnSpc>
                  <a:spcPct val="90000"/>
                </a:lnSpc>
                <a:spcBef>
                  <a:spcPts val="600"/>
                </a:spcBef>
                <a:spcAft>
                  <a:spcPct val="0"/>
                </a:spcAft>
                <a:defRPr/>
              </a:pPr>
              <a:r>
                <a:rPr lang="en-US" sz="1400" dirty="0">
                  <a:solidFill>
                    <a:schemeClr val="accent5"/>
                  </a:solidFill>
                  <a:latin typeface="+mj-lt"/>
                </a:rPr>
                <a:t>Connect to a variety of data solutions </a:t>
              </a:r>
            </a:p>
            <a:p>
              <a:pPr marL="0" lvl="1" algn="ctr" fontAlgn="base">
                <a:lnSpc>
                  <a:spcPct val="90000"/>
                </a:lnSpc>
                <a:spcBef>
                  <a:spcPts val="600"/>
                </a:spcBef>
                <a:spcAft>
                  <a:spcPct val="0"/>
                </a:spcAft>
                <a:defRPr/>
              </a:pPr>
              <a:r>
                <a:rPr lang="en-US" sz="1400" dirty="0"/>
                <a:t>using TSI’s flexible data platform</a:t>
              </a:r>
            </a:p>
          </p:txBody>
        </p:sp>
        <p:pic>
          <p:nvPicPr>
            <p:cNvPr id="8" name="Graphic 7">
              <a:extLst>
                <a:ext uri="{FF2B5EF4-FFF2-40B4-BE49-F238E27FC236}">
                  <a16:creationId xmlns:a16="http://schemas.microsoft.com/office/drawing/2014/main" id="{F1390C48-3235-4A3D-A98D-E8C0290C72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5958" y="2043953"/>
              <a:ext cx="1079166" cy="1079166"/>
            </a:xfrm>
            <a:prstGeom prst="rect">
              <a:avLst/>
            </a:prstGeom>
          </p:spPr>
        </p:pic>
      </p:grpSp>
      <p:grpSp>
        <p:nvGrpSpPr>
          <p:cNvPr id="18" name="Group 17">
            <a:extLst>
              <a:ext uri="{FF2B5EF4-FFF2-40B4-BE49-F238E27FC236}">
                <a16:creationId xmlns:a16="http://schemas.microsoft.com/office/drawing/2014/main" id="{2C1036E4-3D9C-482F-8C94-6D6F2AE98AB2}"/>
              </a:ext>
            </a:extLst>
          </p:cNvPr>
          <p:cNvGrpSpPr/>
          <p:nvPr/>
        </p:nvGrpSpPr>
        <p:grpSpPr>
          <a:xfrm>
            <a:off x="518985" y="1844693"/>
            <a:ext cx="2460030" cy="2403405"/>
            <a:chOff x="699257" y="2105540"/>
            <a:chExt cx="2279757" cy="2403405"/>
          </a:xfrm>
        </p:grpSpPr>
        <p:sp>
          <p:nvSpPr>
            <p:cNvPr id="48" name="Rectangle 47">
              <a:extLst>
                <a:ext uri="{FF2B5EF4-FFF2-40B4-BE49-F238E27FC236}">
                  <a16:creationId xmlns:a16="http://schemas.microsoft.com/office/drawing/2014/main" id="{4717AF04-3291-4A51-8221-C1F6587F4322}"/>
                </a:ext>
              </a:extLst>
            </p:cNvPr>
            <p:cNvSpPr/>
            <p:nvPr/>
          </p:nvSpPr>
          <p:spPr>
            <a:xfrm>
              <a:off x="699257" y="3354783"/>
              <a:ext cx="2279757" cy="1154162"/>
            </a:xfrm>
            <a:prstGeom prst="rect">
              <a:avLst/>
            </a:prstGeom>
          </p:spPr>
          <p:txBody>
            <a:bodyPr wrap="square" lIns="0" tIns="0" rIns="0" bIns="0" anchor="t" anchorCtr="0">
              <a:spAutoFit/>
            </a:bodyPr>
            <a:lstStyle/>
            <a:p>
              <a:pPr algn="ctr" defTabSz="932563">
                <a:spcAft>
                  <a:spcPts val="600"/>
                </a:spcAft>
                <a:defRPr/>
              </a:pPr>
              <a:r>
                <a:rPr lang="en-US" sz="1400" dirty="0">
                  <a:solidFill>
                    <a:schemeClr val="accent5"/>
                  </a:solidFill>
                  <a:latin typeface="+mj-lt"/>
                </a:rPr>
                <a:t>Ingest, process, store, query, and visualize </a:t>
              </a:r>
            </a:p>
            <a:p>
              <a:pPr algn="ctr" defTabSz="932563">
                <a:spcAft>
                  <a:spcPts val="600"/>
                </a:spcAft>
                <a:defRPr/>
              </a:pPr>
              <a:r>
                <a:rPr lang="en-US" sz="1400" dirty="0"/>
                <a:t>highly contextualized, time-series-optimized, IoT data at scale</a:t>
              </a:r>
            </a:p>
          </p:txBody>
        </p:sp>
        <p:pic>
          <p:nvPicPr>
            <p:cNvPr id="9" name="Graphic 8">
              <a:extLst>
                <a:ext uri="{FF2B5EF4-FFF2-40B4-BE49-F238E27FC236}">
                  <a16:creationId xmlns:a16="http://schemas.microsoft.com/office/drawing/2014/main" id="{FD7C430D-32A4-4575-86C8-2BF94E4462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16561" y="2105540"/>
              <a:ext cx="955992" cy="955992"/>
            </a:xfrm>
            <a:prstGeom prst="rect">
              <a:avLst/>
            </a:prstGeom>
          </p:spPr>
        </p:pic>
      </p:grpSp>
      <p:grpSp>
        <p:nvGrpSpPr>
          <p:cNvPr id="12" name="Group 11">
            <a:extLst>
              <a:ext uri="{FF2B5EF4-FFF2-40B4-BE49-F238E27FC236}">
                <a16:creationId xmlns:a16="http://schemas.microsoft.com/office/drawing/2014/main" id="{ED41B5A7-257D-485D-BFF5-142979FA9A49}"/>
              </a:ext>
            </a:extLst>
          </p:cNvPr>
          <p:cNvGrpSpPr/>
          <p:nvPr/>
        </p:nvGrpSpPr>
        <p:grpSpPr>
          <a:xfrm>
            <a:off x="9423133" y="1840883"/>
            <a:ext cx="1842343" cy="2105594"/>
            <a:chOff x="9423133" y="2101730"/>
            <a:chExt cx="1842343" cy="2105594"/>
          </a:xfrm>
        </p:grpSpPr>
        <p:sp>
          <p:nvSpPr>
            <p:cNvPr id="38" name="Rectangle 37">
              <a:extLst>
                <a:ext uri="{FF2B5EF4-FFF2-40B4-BE49-F238E27FC236}">
                  <a16:creationId xmlns:a16="http://schemas.microsoft.com/office/drawing/2014/main" id="{93340C1B-5975-49F2-BFEB-1F6F3601DBFE}"/>
                </a:ext>
              </a:extLst>
            </p:cNvPr>
            <p:cNvSpPr/>
            <p:nvPr/>
          </p:nvSpPr>
          <p:spPr>
            <a:xfrm>
              <a:off x="9423133" y="3354783"/>
              <a:ext cx="1842343" cy="852541"/>
            </a:xfrm>
            <a:prstGeom prst="rect">
              <a:avLst/>
            </a:prstGeom>
          </p:spPr>
          <p:txBody>
            <a:bodyPr wrap="square" lIns="0" tIns="0" rIns="0" bIns="0" anchor="t" anchorCtr="0">
              <a:spAutoFit/>
            </a:bodyPr>
            <a:lstStyle/>
            <a:p>
              <a:pPr marL="0" lvl="1" algn="ctr" fontAlgn="base">
                <a:lnSpc>
                  <a:spcPct val="90000"/>
                </a:lnSpc>
                <a:spcBef>
                  <a:spcPts val="600"/>
                </a:spcBef>
                <a:spcAft>
                  <a:spcPct val="0"/>
                </a:spcAft>
                <a:defRPr/>
              </a:pPr>
              <a:r>
                <a:rPr lang="en-US" sz="1400" dirty="0">
                  <a:solidFill>
                    <a:schemeClr val="accent5"/>
                  </a:solidFill>
                  <a:latin typeface="+mj-lt"/>
                </a:rPr>
                <a:t>Use JavaScript SDK </a:t>
              </a:r>
            </a:p>
            <a:p>
              <a:pPr marL="0" lvl="1" algn="ctr" fontAlgn="base">
                <a:lnSpc>
                  <a:spcPct val="90000"/>
                </a:lnSpc>
                <a:spcBef>
                  <a:spcPts val="600"/>
                </a:spcBef>
                <a:spcAft>
                  <a:spcPct val="0"/>
                </a:spcAft>
                <a:defRPr/>
              </a:pPr>
              <a:r>
                <a:rPr lang="en-US" sz="1400" dirty="0"/>
                <a:t>for building custom analytics apps on the TSI platform</a:t>
              </a:r>
            </a:p>
          </p:txBody>
        </p:sp>
        <p:pic>
          <p:nvPicPr>
            <p:cNvPr id="10" name="Graphic 9">
              <a:extLst>
                <a:ext uri="{FF2B5EF4-FFF2-40B4-BE49-F238E27FC236}">
                  <a16:creationId xmlns:a16="http://schemas.microsoft.com/office/drawing/2014/main" id="{706105CD-2F5D-47DB-B467-5DED77A442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17514" y="2101730"/>
              <a:ext cx="853580" cy="963612"/>
            </a:xfrm>
            <a:prstGeom prst="rect">
              <a:avLst/>
            </a:prstGeom>
          </p:spPr>
        </p:pic>
      </p:grpSp>
      <p:sp>
        <p:nvSpPr>
          <p:cNvPr id="28" name="Rectangle 27">
            <a:extLst>
              <a:ext uri="{FF2B5EF4-FFF2-40B4-BE49-F238E27FC236}">
                <a16:creationId xmlns:a16="http://schemas.microsoft.com/office/drawing/2014/main" id="{9D860F8E-A9AD-491B-9C0A-85B77B8EE34A}"/>
              </a:ext>
            </a:extLst>
          </p:cNvPr>
          <p:cNvSpPr/>
          <p:nvPr/>
        </p:nvSpPr>
        <p:spPr>
          <a:xfrm>
            <a:off x="378537" y="4219818"/>
            <a:ext cx="11487393" cy="420681"/>
          </a:xfrm>
          <a:prstGeom prst="rect">
            <a:avLst/>
          </a:prstGeom>
          <a:noFill/>
          <a:ln>
            <a:gradFill flip="none" rotWithShape="1">
              <a:gsLst>
                <a:gs pos="0">
                  <a:schemeClr val="accent5"/>
                </a:gs>
                <a:gs pos="100000">
                  <a:schemeClr val="bg2"/>
                </a:gs>
              </a:gsLst>
              <a:lin ang="0" scaled="1"/>
              <a:tileRect/>
            </a:gradFill>
          </a:ln>
        </p:spPr>
        <p:txBody>
          <a:bodyPr wrap="square" lIns="0" tIns="0" rIns="0" bIns="0" anchor="ctr" anchorCtr="0">
            <a:noAutofit/>
          </a:bodyPr>
          <a:lstStyle/>
          <a:p>
            <a:pPr lvl="0" algn="ctr" defTabSz="913434">
              <a:spcBef>
                <a:spcPct val="0"/>
              </a:spcBef>
              <a:spcAft>
                <a:spcPts val="1175"/>
              </a:spcAft>
              <a:defRPr/>
            </a:pPr>
            <a:r>
              <a:rPr lang="en-US" sz="1800">
                <a:ln w="3175">
                  <a:noFill/>
                </a:ln>
                <a:solidFill>
                  <a:schemeClr val="accent5"/>
                </a:solidFill>
                <a:latin typeface="Segoe UI Semibold" panose="020B0702040204020203" pitchFamily="34" charset="0"/>
                <a:cs typeface="Segoe UI Semibold" panose="020B0702040204020203" pitchFamily="34" charset="0"/>
                <a:sym typeface="Wingdings" panose="05000000000000000000" pitchFamily="2" charset="2"/>
              </a:rPr>
              <a:t>Automated scaling and pay-as-you-go pricing</a:t>
            </a:r>
            <a:endParaRPr kumimoji="0" lang="en-US" sz="1800" b="0" i="0" u="none" strike="noStrike" kern="1200" cap="none" spc="0" normalizeH="0" baseline="0" noProof="0">
              <a:ln w="3175">
                <a:noFill/>
              </a:ln>
              <a:solidFill>
                <a:schemeClr val="accent5"/>
              </a:solidFill>
              <a:effectLst/>
              <a:uLnTx/>
              <a:uFillTx/>
              <a:latin typeface="Segoe UI Semibold" panose="020B0702040204020203" pitchFamily="34" charset="0"/>
              <a:cs typeface="Segoe UI Semibold" panose="020B0702040204020203" pitchFamily="34" charset="0"/>
              <a:sym typeface="Wingdings" panose="05000000000000000000" pitchFamily="2" charset="2"/>
            </a:endParaRPr>
          </a:p>
        </p:txBody>
      </p:sp>
      <p:sp>
        <p:nvSpPr>
          <p:cNvPr id="29" name="Rectangle 28">
            <a:extLst>
              <a:ext uri="{FF2B5EF4-FFF2-40B4-BE49-F238E27FC236}">
                <a16:creationId xmlns:a16="http://schemas.microsoft.com/office/drawing/2014/main" id="{764DF623-0471-4C72-8EBD-D05AA4502A79}"/>
              </a:ext>
            </a:extLst>
          </p:cNvPr>
          <p:cNvSpPr/>
          <p:nvPr/>
        </p:nvSpPr>
        <p:spPr>
          <a:xfrm>
            <a:off x="378537" y="5136776"/>
            <a:ext cx="11487393" cy="844089"/>
          </a:xfrm>
          <a:prstGeom prst="rect">
            <a:avLst/>
          </a:prstGeom>
          <a:noFill/>
          <a:ln>
            <a:gradFill flip="none" rotWithShape="1">
              <a:gsLst>
                <a:gs pos="0">
                  <a:schemeClr val="accent5"/>
                </a:gs>
                <a:gs pos="100000">
                  <a:schemeClr val="bg2"/>
                </a:gs>
              </a:gsLst>
              <a:lin ang="0" scaled="1"/>
              <a:tileRect/>
            </a:gradFill>
          </a:ln>
        </p:spPr>
        <p:txBody>
          <a:bodyPr wrap="square" lIns="0" tIns="0" rIns="0" bIns="0" anchor="ctr" anchorCtr="0">
            <a:noAutofit/>
          </a:bodyPr>
          <a:lstStyle/>
          <a:p>
            <a:pPr lvl="0" algn="ctr" defTabSz="913434">
              <a:spcBef>
                <a:spcPct val="0"/>
              </a:spcBef>
              <a:spcAft>
                <a:spcPts val="1175"/>
              </a:spcAft>
              <a:defRPr/>
            </a:pPr>
            <a:r>
              <a:rPr lang="en-US" sz="2400">
                <a:ln w="3175">
                  <a:noFill/>
                </a:ln>
                <a:latin typeface="Segoe UI Semibold" panose="020B0702040204020203" pitchFamily="34" charset="0"/>
                <a:cs typeface="Segoe UI Semibold" panose="020B0702040204020203" pitchFamily="34" charset="0"/>
                <a:sym typeface="Wingdings" panose="05000000000000000000" pitchFamily="2" charset="2"/>
              </a:rPr>
              <a:t>Turn data into decisions with actionable real-time IoT insights </a:t>
            </a:r>
          </a:p>
        </p:txBody>
      </p:sp>
      <p:sp>
        <p:nvSpPr>
          <p:cNvPr id="19" name="Isosceles Triangle 18">
            <a:extLst>
              <a:ext uri="{FF2B5EF4-FFF2-40B4-BE49-F238E27FC236}">
                <a16:creationId xmlns:a16="http://schemas.microsoft.com/office/drawing/2014/main" id="{F6DCC6C8-6EB3-4612-B5D3-A0A24E0A4CFB}"/>
              </a:ext>
            </a:extLst>
          </p:cNvPr>
          <p:cNvSpPr/>
          <p:nvPr/>
        </p:nvSpPr>
        <p:spPr bwMode="auto">
          <a:xfrm rot="10800000">
            <a:off x="5376580" y="4645841"/>
            <a:ext cx="1438835" cy="295835"/>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4" descr="Prijzen — Time Series Insights | Microsoft Azure">
            <a:extLst>
              <a:ext uri="{FF2B5EF4-FFF2-40B4-BE49-F238E27FC236}">
                <a16:creationId xmlns:a16="http://schemas.microsoft.com/office/drawing/2014/main" id="{9E722328-6095-489D-BF45-D8C12008315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0347" y="375924"/>
            <a:ext cx="1450124" cy="76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733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nodeType="withEffect">
                                  <p:stCondLst>
                                    <p:cond delay="0"/>
                                  </p:stCondLst>
                                  <p:childTnLst>
                                    <p:animMotion origin="layout" path="M -1.25E-6 3.33333E-6 L -1.25E-6 0.01898 " pathEditMode="relative" rAng="0" ptsTypes="AA">
                                      <p:cBhvr>
                                        <p:cTn id="9" dur="700" spd="-100000" fill="hold"/>
                                        <p:tgtEl>
                                          <p:spTgt spid="18"/>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250"/>
                                  </p:stCondLst>
                                  <p:childTnLst>
                                    <p:animMotion origin="layout" path="M -1.45833E-6 2.96296E-6 L -1.45833E-6 0.01898 " pathEditMode="relative" rAng="0" ptsTypes="AA">
                                      <p:cBhvr>
                                        <p:cTn id="14" dur="700" spd="-100000" fill="hold"/>
                                        <p:tgtEl>
                                          <p:spTgt spid="15"/>
                                        </p:tgtEl>
                                        <p:attrNameLst>
                                          <p:attrName>ppt_x</p:attrName>
                                          <p:attrName>ppt_y</p:attrName>
                                        </p:attrNameLst>
                                      </p:cBhvr>
                                      <p:rCtr x="0" y="949"/>
                                    </p:animMotion>
                                  </p:childTnLst>
                                </p:cTn>
                              </p:par>
                              <p:par>
                                <p:cTn id="15" presetID="10" presetClass="entr" presetSubtype="0"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nodeType="withEffect">
                                  <p:stCondLst>
                                    <p:cond delay="500"/>
                                  </p:stCondLst>
                                  <p:childTnLst>
                                    <p:animMotion origin="layout" path="M -1.66667E-6 4.44444E-6 L -1.66667E-6 0.01898 " pathEditMode="relative" rAng="0" ptsTypes="AA">
                                      <p:cBhvr>
                                        <p:cTn id="19" dur="700" spd="-100000" fill="hold"/>
                                        <p:tgtEl>
                                          <p:spTgt spid="14"/>
                                        </p:tgtEl>
                                        <p:attrNameLst>
                                          <p:attrName>ppt_x</p:attrName>
                                          <p:attrName>ppt_y</p:attrName>
                                        </p:attrNameLst>
                                      </p:cBhvr>
                                      <p:rCtr x="0" y="949"/>
                                    </p:animMotion>
                                  </p:childTnLst>
                                </p:cTn>
                              </p:par>
                              <p:par>
                                <p:cTn id="20" presetID="10" presetClass="entr" presetSubtype="0" fill="hold" nodeType="withEffect">
                                  <p:stCondLst>
                                    <p:cond delay="7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nodeType="withEffect">
                                  <p:stCondLst>
                                    <p:cond delay="750"/>
                                  </p:stCondLst>
                                  <p:childTnLst>
                                    <p:animMotion origin="layout" path="M 2.5E-6 4.81481E-6 L 2.5E-6 0.01898 " pathEditMode="relative" rAng="0" ptsTypes="AA">
                                      <p:cBhvr>
                                        <p:cTn id="24" dur="700" spd="-100000" fill="hold"/>
                                        <p:tgtEl>
                                          <p:spTgt spid="12"/>
                                        </p:tgtEl>
                                        <p:attrNameLst>
                                          <p:attrName>ppt_x</p:attrName>
                                          <p:attrName>ppt_y</p:attrName>
                                        </p:attrNameLst>
                                      </p:cBhvr>
                                      <p:rCtr x="0" y="94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42" presetClass="path" presetSubtype="0" decel="100000" fill="hold" grpId="1" nodeType="withEffect">
                                  <p:stCondLst>
                                    <p:cond delay="0"/>
                                  </p:stCondLst>
                                  <p:childTnLst>
                                    <p:animMotion origin="layout" path="M -3.33333E-6 -3.33333E-6 L -3.33333E-6 0.01898 " pathEditMode="relative" rAng="0" ptsTypes="AA">
                                      <p:cBhvr>
                                        <p:cTn id="31" dur="700" spd="-100000" fill="hold"/>
                                        <p:tgtEl>
                                          <p:spTgt spid="28"/>
                                        </p:tgtEl>
                                        <p:attrNameLst>
                                          <p:attrName>ppt_x</p:attrName>
                                          <p:attrName>ppt_y</p:attrName>
                                        </p:attrNameLst>
                                      </p:cBhvr>
                                      <p:rCtr x="0" y="949"/>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42" presetClass="path" presetSubtype="0" decel="100000" fill="hold" grpId="1" nodeType="withEffect">
                                  <p:stCondLst>
                                    <p:cond delay="0"/>
                                  </p:stCondLst>
                                  <p:childTnLst>
                                    <p:animMotion origin="layout" path="M -3.33333E-6 3.33333E-6 L -3.33333E-6 0.01898 " pathEditMode="relative" rAng="0" ptsTypes="AA">
                                      <p:cBhvr>
                                        <p:cTn id="38" dur="700" spd="-100000" fill="hold"/>
                                        <p:tgtEl>
                                          <p:spTgt spid="29"/>
                                        </p:tgtEl>
                                        <p:attrNameLst>
                                          <p:attrName>ppt_x</p:attrName>
                                          <p:attrName>ppt_y</p:attrName>
                                        </p:attrNameLst>
                                      </p:cBhvr>
                                      <p:rCtr x="0" y="949"/>
                                    </p:animMotion>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3" name="Connector: Elbow 802">
            <a:extLst>
              <a:ext uri="{FF2B5EF4-FFF2-40B4-BE49-F238E27FC236}">
                <a16:creationId xmlns:a16="http://schemas.microsoft.com/office/drawing/2014/main" id="{A3650CF6-33CD-4981-9044-C2ECBCB76BC5}"/>
              </a:ext>
            </a:extLst>
          </p:cNvPr>
          <p:cNvCxnSpPr>
            <a:cxnSpLocks/>
            <a:endCxn id="694" idx="3"/>
          </p:cNvCxnSpPr>
          <p:nvPr/>
        </p:nvCxnSpPr>
        <p:spPr>
          <a:xfrm rot="10800000" flipV="1">
            <a:off x="5864877" y="2467940"/>
            <a:ext cx="3185861" cy="1014409"/>
          </a:xfrm>
          <a:prstGeom prst="bentConnector3">
            <a:avLst>
              <a:gd name="adj1" fmla="val 75773"/>
            </a:avLst>
          </a:prstGeom>
          <a:ln w="12700">
            <a:solidFill>
              <a:schemeClr val="accent4"/>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sp>
        <p:nvSpPr>
          <p:cNvPr id="689" name="Rectangle 688">
            <a:extLst>
              <a:ext uri="{FF2B5EF4-FFF2-40B4-BE49-F238E27FC236}">
                <a16:creationId xmlns:a16="http://schemas.microsoft.com/office/drawing/2014/main" id="{CFFBF892-5B46-4924-96A0-80EC5F074E20}"/>
              </a:ext>
            </a:extLst>
          </p:cNvPr>
          <p:cNvSpPr/>
          <p:nvPr/>
        </p:nvSpPr>
        <p:spPr bwMode="auto">
          <a:xfrm>
            <a:off x="5703707" y="4137621"/>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4" name="Rectangle 693">
            <a:extLst>
              <a:ext uri="{FF2B5EF4-FFF2-40B4-BE49-F238E27FC236}">
                <a16:creationId xmlns:a16="http://schemas.microsoft.com/office/drawing/2014/main" id="{FA6A3D9F-AA5A-45B1-ADC6-339ADD47D046}"/>
              </a:ext>
            </a:extLst>
          </p:cNvPr>
          <p:cNvSpPr/>
          <p:nvPr/>
        </p:nvSpPr>
        <p:spPr bwMode="auto">
          <a:xfrm>
            <a:off x="5703707" y="3401765"/>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6" name="Rectangle 695">
            <a:extLst>
              <a:ext uri="{FF2B5EF4-FFF2-40B4-BE49-F238E27FC236}">
                <a16:creationId xmlns:a16="http://schemas.microsoft.com/office/drawing/2014/main" id="{CAA738ED-0EEA-4EA8-8FA4-EDC7311380AB}"/>
              </a:ext>
            </a:extLst>
          </p:cNvPr>
          <p:cNvSpPr/>
          <p:nvPr/>
        </p:nvSpPr>
        <p:spPr bwMode="auto">
          <a:xfrm>
            <a:off x="7844728" y="5033504"/>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7" name="Rectangle 696">
            <a:extLst>
              <a:ext uri="{FF2B5EF4-FFF2-40B4-BE49-F238E27FC236}">
                <a16:creationId xmlns:a16="http://schemas.microsoft.com/office/drawing/2014/main" id="{1AD8FEF7-DCF7-47A9-815A-0326A77D0E63}"/>
              </a:ext>
            </a:extLst>
          </p:cNvPr>
          <p:cNvSpPr/>
          <p:nvPr/>
        </p:nvSpPr>
        <p:spPr bwMode="auto">
          <a:xfrm>
            <a:off x="7349455" y="5033504"/>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1" name="Rectangle 700">
            <a:extLst>
              <a:ext uri="{FF2B5EF4-FFF2-40B4-BE49-F238E27FC236}">
                <a16:creationId xmlns:a16="http://schemas.microsoft.com/office/drawing/2014/main" id="{4EB47F18-7CD9-4272-AC6F-AC7EAAB34E3F}"/>
              </a:ext>
            </a:extLst>
          </p:cNvPr>
          <p:cNvSpPr/>
          <p:nvPr/>
        </p:nvSpPr>
        <p:spPr bwMode="auto">
          <a:xfrm>
            <a:off x="10535230" y="4099684"/>
            <a:ext cx="400822" cy="4008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6" name="Rectangle 715">
            <a:extLst>
              <a:ext uri="{FF2B5EF4-FFF2-40B4-BE49-F238E27FC236}">
                <a16:creationId xmlns:a16="http://schemas.microsoft.com/office/drawing/2014/main" id="{1D07C95D-721E-4BD3-9D93-80F89C7C068E}"/>
              </a:ext>
            </a:extLst>
          </p:cNvPr>
          <p:cNvSpPr/>
          <p:nvPr/>
        </p:nvSpPr>
        <p:spPr bwMode="auto">
          <a:xfrm>
            <a:off x="6095127" y="6257050"/>
            <a:ext cx="5758943" cy="363496"/>
          </a:xfrm>
          <a:prstGeom prst="rect">
            <a:avLst/>
          </a:prstGeom>
          <a:solidFill>
            <a:schemeClr val="bg1">
              <a:lumMod val="95000"/>
            </a:schemeClr>
          </a:solidFill>
          <a:ln w="6350">
            <a:no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sp>
        <p:nvSpPr>
          <p:cNvPr id="717" name="TextBox 716">
            <a:extLst>
              <a:ext uri="{FF2B5EF4-FFF2-40B4-BE49-F238E27FC236}">
                <a16:creationId xmlns:a16="http://schemas.microsoft.com/office/drawing/2014/main" id="{5FB25635-E79A-4DD0-9E62-FEF6B14B18BC}"/>
              </a:ext>
            </a:extLst>
          </p:cNvPr>
          <p:cNvSpPr txBox="1"/>
          <p:nvPr/>
        </p:nvSpPr>
        <p:spPr>
          <a:xfrm>
            <a:off x="6726426" y="6361455"/>
            <a:ext cx="1587036"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Timeseries data</a:t>
            </a:r>
          </a:p>
        </p:txBody>
      </p:sp>
      <p:sp>
        <p:nvSpPr>
          <p:cNvPr id="718" name="TextBox 717">
            <a:extLst>
              <a:ext uri="{FF2B5EF4-FFF2-40B4-BE49-F238E27FC236}">
                <a16:creationId xmlns:a16="http://schemas.microsoft.com/office/drawing/2014/main" id="{BFA458E6-118E-49D8-8C60-FF9531AC42FB}"/>
              </a:ext>
            </a:extLst>
          </p:cNvPr>
          <p:cNvSpPr txBox="1"/>
          <p:nvPr/>
        </p:nvSpPr>
        <p:spPr>
          <a:xfrm>
            <a:off x="8458967" y="6361455"/>
            <a:ext cx="1587036"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API requests/returns</a:t>
            </a:r>
          </a:p>
        </p:txBody>
      </p:sp>
      <p:sp>
        <p:nvSpPr>
          <p:cNvPr id="719" name="TextBox 718">
            <a:extLst>
              <a:ext uri="{FF2B5EF4-FFF2-40B4-BE49-F238E27FC236}">
                <a16:creationId xmlns:a16="http://schemas.microsoft.com/office/drawing/2014/main" id="{0E263E7C-2F41-4E66-8D25-0FE2D3EB2F64}"/>
              </a:ext>
            </a:extLst>
          </p:cNvPr>
          <p:cNvSpPr txBox="1"/>
          <p:nvPr/>
        </p:nvSpPr>
        <p:spPr>
          <a:xfrm>
            <a:off x="10530988" y="6361455"/>
            <a:ext cx="1587036"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AI/ML workflow</a:t>
            </a:r>
          </a:p>
        </p:txBody>
      </p:sp>
      <p:grpSp>
        <p:nvGrpSpPr>
          <p:cNvPr id="18" name="Group 17">
            <a:extLst>
              <a:ext uri="{FF2B5EF4-FFF2-40B4-BE49-F238E27FC236}">
                <a16:creationId xmlns:a16="http://schemas.microsoft.com/office/drawing/2014/main" id="{28D583C1-C4E7-DD44-910B-B5089041E7E3}"/>
              </a:ext>
            </a:extLst>
          </p:cNvPr>
          <p:cNvGrpSpPr/>
          <p:nvPr/>
        </p:nvGrpSpPr>
        <p:grpSpPr>
          <a:xfrm>
            <a:off x="6912935" y="2734634"/>
            <a:ext cx="1556050" cy="1814514"/>
            <a:chOff x="6912935" y="2734634"/>
            <a:chExt cx="1556050" cy="1814514"/>
          </a:xfrm>
        </p:grpSpPr>
        <p:sp>
          <p:nvSpPr>
            <p:cNvPr id="700" name="Rectangle 699">
              <a:extLst>
                <a:ext uri="{FF2B5EF4-FFF2-40B4-BE49-F238E27FC236}">
                  <a16:creationId xmlns:a16="http://schemas.microsoft.com/office/drawing/2014/main" id="{F8A530C1-44B3-47B7-94D6-0EF37E990A2B}"/>
                </a:ext>
              </a:extLst>
            </p:cNvPr>
            <p:cNvSpPr/>
            <p:nvPr/>
          </p:nvSpPr>
          <p:spPr bwMode="auto">
            <a:xfrm>
              <a:off x="8017272" y="4137621"/>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27" name="Group 726">
              <a:extLst>
                <a:ext uri="{FF2B5EF4-FFF2-40B4-BE49-F238E27FC236}">
                  <a16:creationId xmlns:a16="http://schemas.microsoft.com/office/drawing/2014/main" id="{A4DE149B-0D65-4867-9971-3058D4753AB8}"/>
                </a:ext>
              </a:extLst>
            </p:cNvPr>
            <p:cNvGrpSpPr/>
            <p:nvPr/>
          </p:nvGrpSpPr>
          <p:grpSpPr>
            <a:xfrm>
              <a:off x="7264352" y="3176902"/>
              <a:ext cx="853216" cy="1372246"/>
              <a:chOff x="7172802" y="3508888"/>
              <a:chExt cx="853216" cy="1372246"/>
            </a:xfrm>
          </p:grpSpPr>
          <p:sp>
            <p:nvSpPr>
              <p:cNvPr id="728" name="Freeform: Shape 727">
                <a:extLst>
                  <a:ext uri="{FF2B5EF4-FFF2-40B4-BE49-F238E27FC236}">
                    <a16:creationId xmlns:a16="http://schemas.microsoft.com/office/drawing/2014/main" id="{CA7B1D57-1797-42D8-AFB4-7D18919736D9}"/>
                  </a:ext>
                </a:extLst>
              </p:cNvPr>
              <p:cNvSpPr/>
              <p:nvPr/>
            </p:nvSpPr>
            <p:spPr bwMode="auto">
              <a:xfrm>
                <a:off x="7194926" y="4137515"/>
                <a:ext cx="792956" cy="340519"/>
              </a:xfrm>
              <a:custGeom>
                <a:avLst/>
                <a:gdLst>
                  <a:gd name="connsiteX0" fmla="*/ 376237 w 792956"/>
                  <a:gd name="connsiteY0" fmla="*/ 0 h 340519"/>
                  <a:gd name="connsiteX1" fmla="*/ 0 w 792956"/>
                  <a:gd name="connsiteY1" fmla="*/ 138113 h 340519"/>
                  <a:gd name="connsiteX2" fmla="*/ 388144 w 792956"/>
                  <a:gd name="connsiteY2" fmla="*/ 340519 h 340519"/>
                  <a:gd name="connsiteX3" fmla="*/ 792956 w 792956"/>
                  <a:gd name="connsiteY3" fmla="*/ 154782 h 340519"/>
                  <a:gd name="connsiteX4" fmla="*/ 376237 w 792956"/>
                  <a:gd name="connsiteY4" fmla="*/ 0 h 34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956" h="340519">
                    <a:moveTo>
                      <a:pt x="376237" y="0"/>
                    </a:moveTo>
                    <a:lnTo>
                      <a:pt x="0" y="138113"/>
                    </a:lnTo>
                    <a:lnTo>
                      <a:pt x="388144" y="340519"/>
                    </a:lnTo>
                    <a:lnTo>
                      <a:pt x="792956" y="154782"/>
                    </a:lnTo>
                    <a:lnTo>
                      <a:pt x="37623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29" name="Group 728">
                <a:extLst>
                  <a:ext uri="{FF2B5EF4-FFF2-40B4-BE49-F238E27FC236}">
                    <a16:creationId xmlns:a16="http://schemas.microsoft.com/office/drawing/2014/main" id="{9D9C9F2D-EDB0-459B-8A5F-F1930419AFA3}"/>
                  </a:ext>
                </a:extLst>
              </p:cNvPr>
              <p:cNvGrpSpPr/>
              <p:nvPr/>
            </p:nvGrpSpPr>
            <p:grpSpPr>
              <a:xfrm>
                <a:off x="7172802" y="3508888"/>
                <a:ext cx="853216" cy="1372246"/>
                <a:chOff x="7551470" y="2878314"/>
                <a:chExt cx="775651" cy="1247496"/>
              </a:xfrm>
              <a:solidFill>
                <a:schemeClr val="bg1"/>
              </a:solidFill>
            </p:grpSpPr>
            <p:sp>
              <p:nvSpPr>
                <p:cNvPr id="730" name="Freeform: Shape 308">
                  <a:extLst>
                    <a:ext uri="{FF2B5EF4-FFF2-40B4-BE49-F238E27FC236}">
                      <a16:creationId xmlns:a16="http://schemas.microsoft.com/office/drawing/2014/main" id="{EF5EB859-7E3C-4761-BB9B-4534019B8284}"/>
                    </a:ext>
                  </a:extLst>
                </p:cNvPr>
                <p:cNvSpPr/>
                <p:nvPr/>
              </p:nvSpPr>
              <p:spPr>
                <a:xfrm>
                  <a:off x="7551470" y="3426792"/>
                  <a:ext cx="775651" cy="699018"/>
                </a:xfrm>
                <a:custGeom>
                  <a:avLst/>
                  <a:gdLst>
                    <a:gd name="connsiteX0" fmla="*/ 452166 w 457200"/>
                    <a:gd name="connsiteY0" fmla="*/ 74976 h 304800"/>
                    <a:gd name="connsiteX1" fmla="*/ 452166 w 457200"/>
                    <a:gd name="connsiteY1" fmla="*/ 98788 h 304800"/>
                    <a:gd name="connsiteX2" fmla="*/ 220708 w 457200"/>
                    <a:gd name="connsiteY2" fmla="*/ 182608 h 304800"/>
                    <a:gd name="connsiteX3" fmla="*/ 7348 w 457200"/>
                    <a:gd name="connsiteY3" fmla="*/ 95931 h 304800"/>
                    <a:gd name="connsiteX4" fmla="*/ 7348 w 457200"/>
                    <a:gd name="connsiteY4" fmla="*/ 65451 h 304800"/>
                    <a:gd name="connsiteX5" fmla="*/ 220708 w 457200"/>
                    <a:gd name="connsiteY5" fmla="*/ 7348 h 304800"/>
                    <a:gd name="connsiteX6" fmla="*/ 452166 w 457200"/>
                    <a:gd name="connsiteY6" fmla="*/ 74976 h 304800"/>
                    <a:gd name="connsiteX7" fmla="*/ 10205 w 457200"/>
                    <a:gd name="connsiteY7" fmla="*/ 126411 h 304800"/>
                    <a:gd name="connsiteX8" fmla="*/ 220708 w 457200"/>
                    <a:gd name="connsiteY8" fmla="*/ 212136 h 304800"/>
                    <a:gd name="connsiteX9" fmla="*/ 448355 w 457200"/>
                    <a:gd name="connsiteY9" fmla="*/ 129268 h 304800"/>
                    <a:gd name="connsiteX10" fmla="*/ 10205 w 457200"/>
                    <a:gd name="connsiteY10" fmla="*/ 158796 h 304800"/>
                    <a:gd name="connsiteX11" fmla="*/ 220708 w 457200"/>
                    <a:gd name="connsiteY11" fmla="*/ 244521 h 304800"/>
                    <a:gd name="connsiteX12" fmla="*/ 448355 w 457200"/>
                    <a:gd name="connsiteY12" fmla="*/ 161653 h 304800"/>
                    <a:gd name="connsiteX13" fmla="*/ 10205 w 457200"/>
                    <a:gd name="connsiteY13" fmla="*/ 189276 h 304800"/>
                    <a:gd name="connsiteX14" fmla="*/ 220708 w 457200"/>
                    <a:gd name="connsiteY14" fmla="*/ 275001 h 304800"/>
                    <a:gd name="connsiteX15" fmla="*/ 449308 w 457200"/>
                    <a:gd name="connsiteY15" fmla="*/ 192133 h 304800"/>
                    <a:gd name="connsiteX16" fmla="*/ 7348 w 457200"/>
                    <a:gd name="connsiteY16" fmla="*/ 95931 h 304800"/>
                    <a:gd name="connsiteX17" fmla="*/ 7348 w 457200"/>
                    <a:gd name="connsiteY17" fmla="*/ 219756 h 304800"/>
                    <a:gd name="connsiteX18" fmla="*/ 220708 w 457200"/>
                    <a:gd name="connsiteY18" fmla="*/ 306433 h 304800"/>
                    <a:gd name="connsiteX19" fmla="*/ 452166 w 457200"/>
                    <a:gd name="connsiteY19" fmla="*/ 222613 h 304800"/>
                    <a:gd name="connsiteX20" fmla="*/ 452166 w 457200"/>
                    <a:gd name="connsiteY20" fmla="*/ 95931 h 304800"/>
                    <a:gd name="connsiteX21" fmla="*/ 14016 w 457200"/>
                    <a:gd name="connsiteY21" fmla="*/ 68308 h 304800"/>
                    <a:gd name="connsiteX22" fmla="*/ 220708 w 457200"/>
                    <a:gd name="connsiteY22" fmla="*/ 147366 h 304800"/>
                    <a:gd name="connsiteX23" fmla="*/ 439783 w 457200"/>
                    <a:gd name="connsiteY23" fmla="*/ 749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7200" h="304800">
                      <a:moveTo>
                        <a:pt x="452166" y="74976"/>
                      </a:moveTo>
                      <a:lnTo>
                        <a:pt x="452166" y="98788"/>
                      </a:lnTo>
                      <a:lnTo>
                        <a:pt x="220708" y="182608"/>
                      </a:lnTo>
                      <a:lnTo>
                        <a:pt x="7348" y="95931"/>
                      </a:lnTo>
                      <a:lnTo>
                        <a:pt x="7348" y="65451"/>
                      </a:lnTo>
                      <a:lnTo>
                        <a:pt x="220708" y="7348"/>
                      </a:lnTo>
                      <a:lnTo>
                        <a:pt x="452166" y="74976"/>
                      </a:lnTo>
                      <a:close/>
                      <a:moveTo>
                        <a:pt x="10205" y="126411"/>
                      </a:moveTo>
                      <a:lnTo>
                        <a:pt x="220708" y="212136"/>
                      </a:lnTo>
                      <a:lnTo>
                        <a:pt x="448355" y="129268"/>
                      </a:lnTo>
                      <a:moveTo>
                        <a:pt x="10205" y="158796"/>
                      </a:moveTo>
                      <a:lnTo>
                        <a:pt x="220708" y="244521"/>
                      </a:lnTo>
                      <a:lnTo>
                        <a:pt x="448355" y="161653"/>
                      </a:lnTo>
                      <a:moveTo>
                        <a:pt x="10205" y="189276"/>
                      </a:moveTo>
                      <a:lnTo>
                        <a:pt x="220708" y="275001"/>
                      </a:lnTo>
                      <a:lnTo>
                        <a:pt x="449308" y="192133"/>
                      </a:lnTo>
                      <a:moveTo>
                        <a:pt x="7348" y="95931"/>
                      </a:moveTo>
                      <a:lnTo>
                        <a:pt x="7348" y="219756"/>
                      </a:lnTo>
                      <a:lnTo>
                        <a:pt x="220708" y="306433"/>
                      </a:lnTo>
                      <a:lnTo>
                        <a:pt x="452166" y="222613"/>
                      </a:lnTo>
                      <a:lnTo>
                        <a:pt x="452166" y="95931"/>
                      </a:lnTo>
                      <a:moveTo>
                        <a:pt x="14016" y="68308"/>
                      </a:moveTo>
                      <a:lnTo>
                        <a:pt x="220708" y="147366"/>
                      </a:lnTo>
                      <a:lnTo>
                        <a:pt x="439783" y="74976"/>
                      </a:lnTo>
                    </a:path>
                  </a:pathLst>
                </a:custGeom>
                <a:grp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731" name="Group 730">
                  <a:extLst>
                    <a:ext uri="{FF2B5EF4-FFF2-40B4-BE49-F238E27FC236}">
                      <a16:creationId xmlns:a16="http://schemas.microsoft.com/office/drawing/2014/main" id="{74EA90FB-BBFD-4EE4-8E05-1E736AD11EBA}"/>
                    </a:ext>
                  </a:extLst>
                </p:cNvPr>
                <p:cNvGrpSpPr/>
                <p:nvPr/>
              </p:nvGrpSpPr>
              <p:grpSpPr>
                <a:xfrm>
                  <a:off x="7621836" y="2878314"/>
                  <a:ext cx="593389" cy="533513"/>
                  <a:chOff x="665019" y="3039690"/>
                  <a:chExt cx="542084" cy="536126"/>
                </a:xfrm>
                <a:grpFill/>
              </p:grpSpPr>
              <p:sp>
                <p:nvSpPr>
                  <p:cNvPr id="732" name="Freeform: Shape 339">
                    <a:extLst>
                      <a:ext uri="{FF2B5EF4-FFF2-40B4-BE49-F238E27FC236}">
                        <a16:creationId xmlns:a16="http://schemas.microsoft.com/office/drawing/2014/main" id="{E014896C-10D0-456E-BC1D-199AE429C825}"/>
                      </a:ext>
                    </a:extLst>
                  </p:cNvPr>
                  <p:cNvSpPr/>
                  <p:nvPr/>
                </p:nvSpPr>
                <p:spPr>
                  <a:xfrm>
                    <a:off x="818994" y="3039690"/>
                    <a:ext cx="236514" cy="266992"/>
                  </a:xfrm>
                  <a:custGeom>
                    <a:avLst/>
                    <a:gdLst>
                      <a:gd name="connsiteX0" fmla="*/ 277178 w 554355"/>
                      <a:gd name="connsiteY0" fmla="*/ 277178 h 625792"/>
                      <a:gd name="connsiteX1" fmla="*/ 277178 w 554355"/>
                      <a:gd name="connsiteY1" fmla="*/ 624840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7178"/>
                        </a:moveTo>
                        <a:lnTo>
                          <a:pt x="277178" y="624840"/>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grp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33" name="Freeform: Shape 340">
                    <a:extLst>
                      <a:ext uri="{FF2B5EF4-FFF2-40B4-BE49-F238E27FC236}">
                        <a16:creationId xmlns:a16="http://schemas.microsoft.com/office/drawing/2014/main" id="{58BDAE6F-3900-495F-809E-5CD3B499966C}"/>
                      </a:ext>
                    </a:extLst>
                  </p:cNvPr>
                  <p:cNvSpPr/>
                  <p:nvPr/>
                </p:nvSpPr>
                <p:spPr>
                  <a:xfrm>
                    <a:off x="97058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grp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34" name="Freeform: Shape 341">
                    <a:extLst>
                      <a:ext uri="{FF2B5EF4-FFF2-40B4-BE49-F238E27FC236}">
                        <a16:creationId xmlns:a16="http://schemas.microsoft.com/office/drawing/2014/main" id="{0F37A010-84B1-4746-923F-2AD6D2FD9C15}"/>
                      </a:ext>
                    </a:extLst>
                  </p:cNvPr>
                  <p:cNvSpPr/>
                  <p:nvPr/>
                </p:nvSpPr>
                <p:spPr>
                  <a:xfrm>
                    <a:off x="66501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grp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sp>
          <p:nvSpPr>
            <p:cNvPr id="735" name="Rectangle 734">
              <a:extLst>
                <a:ext uri="{FF2B5EF4-FFF2-40B4-BE49-F238E27FC236}">
                  <a16:creationId xmlns:a16="http://schemas.microsoft.com/office/drawing/2014/main" id="{087244F4-729E-4050-A6D8-23AE9E070B7D}"/>
                </a:ext>
              </a:extLst>
            </p:cNvPr>
            <p:cNvSpPr/>
            <p:nvPr/>
          </p:nvSpPr>
          <p:spPr bwMode="auto">
            <a:xfrm>
              <a:off x="6912935" y="2734634"/>
              <a:ext cx="1556050" cy="390278"/>
            </a:xfrm>
            <a:prstGeom prst="rect">
              <a:avLst/>
            </a:prstGeom>
            <a:noFill/>
            <a:ln>
              <a:noFill/>
            </a:ln>
          </p:spPr>
          <p:txBody>
            <a:bodyPr vert="horz" wrap="square" lIns="91440" tIns="45720" rIns="91440" bIns="45720" numCol="1" anchor="t" anchorCtr="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Time Series </a:t>
              </a:r>
              <a:br>
                <a:rPr kumimoji="0" lang="en-US" sz="1050" b="0" i="0" u="none" strike="noStrike" kern="1200" cap="none" spc="0" normalizeH="0" baseline="0" noProof="0">
                  <a:ln>
                    <a:noFill/>
                  </a:ln>
                  <a:solidFill>
                    <a:srgbClr val="FFFFFF"/>
                  </a:solidFill>
                  <a:effectLst/>
                  <a:uLnTx/>
                  <a:uFillTx/>
                  <a:latin typeface="Segoe UI Semibold"/>
                  <a:ea typeface="+mn-ea"/>
                  <a:cs typeface="+mn-cs"/>
                </a:rPr>
              </a:br>
              <a:r>
                <a:rPr kumimoji="0" lang="en-US" sz="1050" b="0" i="0" u="none" strike="noStrike" kern="1200" cap="none" spc="0" normalizeH="0" baseline="0" noProof="0">
                  <a:ln>
                    <a:noFill/>
                  </a:ln>
                  <a:solidFill>
                    <a:srgbClr val="FFFFFF"/>
                  </a:solidFill>
                  <a:effectLst/>
                  <a:uLnTx/>
                  <a:uFillTx/>
                  <a:latin typeface="Segoe UI Semibold"/>
                  <a:ea typeface="+mn-ea"/>
                  <a:cs typeface="+mn-cs"/>
                </a:rPr>
                <a:t>Model</a:t>
              </a:r>
            </a:p>
          </p:txBody>
        </p:sp>
      </p:grpSp>
      <p:cxnSp>
        <p:nvCxnSpPr>
          <p:cNvPr id="785" name="Straight Connector 784">
            <a:extLst>
              <a:ext uri="{FF2B5EF4-FFF2-40B4-BE49-F238E27FC236}">
                <a16:creationId xmlns:a16="http://schemas.microsoft.com/office/drawing/2014/main" id="{B63A6DB8-27D3-4A0A-982A-6BF808C5A6B7}"/>
              </a:ext>
            </a:extLst>
          </p:cNvPr>
          <p:cNvCxnSpPr/>
          <p:nvPr/>
        </p:nvCxnSpPr>
        <p:spPr>
          <a:xfrm>
            <a:off x="6313117" y="6438798"/>
            <a:ext cx="340242" cy="0"/>
          </a:xfrm>
          <a:prstGeom prst="line">
            <a:avLst/>
          </a:prstGeom>
          <a:ln w="28575">
            <a:solidFill>
              <a:schemeClr val="tx1"/>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786" name="Straight Connector 785">
            <a:extLst>
              <a:ext uri="{FF2B5EF4-FFF2-40B4-BE49-F238E27FC236}">
                <a16:creationId xmlns:a16="http://schemas.microsoft.com/office/drawing/2014/main" id="{FC2CDE3E-3CDB-48DC-9CEB-AE503E9BC4C0}"/>
              </a:ext>
            </a:extLst>
          </p:cNvPr>
          <p:cNvCxnSpPr/>
          <p:nvPr/>
        </p:nvCxnSpPr>
        <p:spPr>
          <a:xfrm>
            <a:off x="8045658" y="6438798"/>
            <a:ext cx="340242" cy="0"/>
          </a:xfrm>
          <a:prstGeom prst="line">
            <a:avLst/>
          </a:prstGeom>
          <a:ln w="28575">
            <a:solidFill>
              <a:schemeClr val="accent4"/>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798" name="Connector: Elbow 797">
            <a:extLst>
              <a:ext uri="{FF2B5EF4-FFF2-40B4-BE49-F238E27FC236}">
                <a16:creationId xmlns:a16="http://schemas.microsoft.com/office/drawing/2014/main" id="{4EADA5A8-5163-436F-9647-BA5E1CDD15DC}"/>
              </a:ext>
            </a:extLst>
          </p:cNvPr>
          <p:cNvCxnSpPr>
            <a:cxnSpLocks/>
            <a:stCxn id="700" idx="3"/>
            <a:endCxn id="788" idx="2"/>
          </p:cNvCxnSpPr>
          <p:nvPr/>
        </p:nvCxnSpPr>
        <p:spPr>
          <a:xfrm flipV="1">
            <a:off x="8178441" y="3133585"/>
            <a:ext cx="907339" cy="1084621"/>
          </a:xfrm>
          <a:prstGeom prst="bentConnector2">
            <a:avLst/>
          </a:prstGeom>
          <a:ln w="12700">
            <a:solidFill>
              <a:schemeClr val="accent4"/>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cxnSp>
        <p:nvCxnSpPr>
          <p:cNvPr id="800" name="Straight Arrow Connector 799">
            <a:extLst>
              <a:ext uri="{FF2B5EF4-FFF2-40B4-BE49-F238E27FC236}">
                <a16:creationId xmlns:a16="http://schemas.microsoft.com/office/drawing/2014/main" id="{044E94B1-0F55-4B49-B821-4E7AFD2772DD}"/>
              </a:ext>
            </a:extLst>
          </p:cNvPr>
          <p:cNvCxnSpPr>
            <a:cxnSpLocks/>
          </p:cNvCxnSpPr>
          <p:nvPr/>
        </p:nvCxnSpPr>
        <p:spPr>
          <a:xfrm flipV="1">
            <a:off x="7684740" y="4613673"/>
            <a:ext cx="0" cy="176913"/>
          </a:xfrm>
          <a:prstGeom prst="straightConnector1">
            <a:avLst/>
          </a:prstGeom>
          <a:ln w="12700">
            <a:solidFill>
              <a:schemeClr val="accent5"/>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cxnSp>
        <p:nvCxnSpPr>
          <p:cNvPr id="802" name="Straight Connector 801">
            <a:extLst>
              <a:ext uri="{FF2B5EF4-FFF2-40B4-BE49-F238E27FC236}">
                <a16:creationId xmlns:a16="http://schemas.microsoft.com/office/drawing/2014/main" id="{E6FDD80D-0206-4AE4-B3D5-4F2937CDA81F}"/>
              </a:ext>
            </a:extLst>
          </p:cNvPr>
          <p:cNvCxnSpPr/>
          <p:nvPr/>
        </p:nvCxnSpPr>
        <p:spPr>
          <a:xfrm>
            <a:off x="10117679" y="6438798"/>
            <a:ext cx="340242" cy="0"/>
          </a:xfrm>
          <a:prstGeom prst="line">
            <a:avLst/>
          </a:prstGeom>
          <a:ln w="28575">
            <a:solidFill>
              <a:schemeClr val="accent5"/>
            </a:solidFill>
            <a:prstDash val="solid"/>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86561BA-CF3F-1240-893F-DE3E6C139C3D}"/>
              </a:ext>
            </a:extLst>
          </p:cNvPr>
          <p:cNvGrpSpPr/>
          <p:nvPr/>
        </p:nvGrpSpPr>
        <p:grpSpPr>
          <a:xfrm>
            <a:off x="8005897" y="2467941"/>
            <a:ext cx="2742888" cy="2824265"/>
            <a:chOff x="8005897" y="2467941"/>
            <a:chExt cx="2742888" cy="2824265"/>
          </a:xfrm>
        </p:grpSpPr>
        <p:cxnSp>
          <p:nvCxnSpPr>
            <p:cNvPr id="799" name="Connector: Elbow 798">
              <a:extLst>
                <a:ext uri="{FF2B5EF4-FFF2-40B4-BE49-F238E27FC236}">
                  <a16:creationId xmlns:a16="http://schemas.microsoft.com/office/drawing/2014/main" id="{F8D5A7E4-A228-42FC-8DEC-399BFD437944}"/>
                </a:ext>
              </a:extLst>
            </p:cNvPr>
            <p:cNvCxnSpPr>
              <a:cxnSpLocks/>
              <a:stCxn id="797" idx="0"/>
            </p:cNvCxnSpPr>
            <p:nvPr/>
          </p:nvCxnSpPr>
          <p:spPr>
            <a:xfrm rot="16200000" flipV="1">
              <a:off x="9956116" y="1941965"/>
              <a:ext cx="266693" cy="1318645"/>
            </a:xfrm>
            <a:prstGeom prst="bentConnector2">
              <a:avLst/>
            </a:prstGeom>
            <a:ln w="12700">
              <a:solidFill>
                <a:schemeClr val="accent4"/>
              </a:solidFill>
              <a:prstDash val="solid"/>
              <a:miter lim="800000"/>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BEBF3492-2692-6D48-ACE1-5ADA80AD2438}"/>
                </a:ext>
              </a:extLst>
            </p:cNvPr>
            <p:cNvGrpSpPr/>
            <p:nvPr/>
          </p:nvGrpSpPr>
          <p:grpSpPr>
            <a:xfrm>
              <a:off x="8005897" y="4500506"/>
              <a:ext cx="2729744" cy="791700"/>
              <a:chOff x="8005897" y="4500506"/>
              <a:chExt cx="2729744" cy="791700"/>
            </a:xfrm>
          </p:grpSpPr>
          <p:cxnSp>
            <p:nvCxnSpPr>
              <p:cNvPr id="796" name="Connector: Elbow 795">
                <a:extLst>
                  <a:ext uri="{FF2B5EF4-FFF2-40B4-BE49-F238E27FC236}">
                    <a16:creationId xmlns:a16="http://schemas.microsoft.com/office/drawing/2014/main" id="{B7E44D17-450A-4845-AA91-B61FC1F1F60C}"/>
                  </a:ext>
                </a:extLst>
              </p:cNvPr>
              <p:cNvCxnSpPr>
                <a:cxnSpLocks/>
                <a:stCxn id="696" idx="3"/>
                <a:endCxn id="701" idx="2"/>
              </p:cNvCxnSpPr>
              <p:nvPr/>
            </p:nvCxnSpPr>
            <p:spPr>
              <a:xfrm flipV="1">
                <a:off x="8005897" y="4500506"/>
                <a:ext cx="2729744" cy="613583"/>
              </a:xfrm>
              <a:prstGeom prst="bentConnector2">
                <a:avLst/>
              </a:prstGeom>
              <a:ln w="12700">
                <a:solidFill>
                  <a:schemeClr val="accent4"/>
                </a:solidFill>
                <a:prstDash val="solid"/>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805" name="Group 804">
                <a:extLst>
                  <a:ext uri="{FF2B5EF4-FFF2-40B4-BE49-F238E27FC236}">
                    <a16:creationId xmlns:a16="http://schemas.microsoft.com/office/drawing/2014/main" id="{0319C6C0-3A80-42A9-95A5-8ABB513FF36F}"/>
                  </a:ext>
                </a:extLst>
              </p:cNvPr>
              <p:cNvGrpSpPr/>
              <p:nvPr/>
            </p:nvGrpSpPr>
            <p:grpSpPr>
              <a:xfrm>
                <a:off x="8903545" y="4924332"/>
                <a:ext cx="367874" cy="367874"/>
                <a:chOff x="9265140" y="6026013"/>
                <a:chExt cx="597408" cy="597408"/>
              </a:xfrm>
            </p:grpSpPr>
            <p:sp>
              <p:nvSpPr>
                <p:cNvPr id="806" name="Oval 805">
                  <a:extLst>
                    <a:ext uri="{FF2B5EF4-FFF2-40B4-BE49-F238E27FC236}">
                      <a16:creationId xmlns:a16="http://schemas.microsoft.com/office/drawing/2014/main" id="{617F3E38-D554-4F5E-BF8F-103D8EF7101C}"/>
                    </a:ext>
                  </a:extLst>
                </p:cNvPr>
                <p:cNvSpPr/>
                <p:nvPr/>
              </p:nvSpPr>
              <p:spPr bwMode="auto">
                <a:xfrm>
                  <a:off x="9265140" y="6026013"/>
                  <a:ext cx="597408" cy="597408"/>
                </a:xfrm>
                <a:prstGeom prst="ellipse">
                  <a:avLst/>
                </a:prstGeom>
                <a:solidFill>
                  <a:schemeClr val="bg1"/>
                </a:solidFill>
                <a:ln w="12700">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7" name="arrow_11" title="Icon of a circle made of two curved arrows">
                  <a:extLst>
                    <a:ext uri="{FF2B5EF4-FFF2-40B4-BE49-F238E27FC236}">
                      <a16:creationId xmlns:a16="http://schemas.microsoft.com/office/drawing/2014/main" id="{F126ADA2-F2F3-4E8A-9454-920648FE02BE}"/>
                    </a:ext>
                  </a:extLst>
                </p:cNvPr>
                <p:cNvSpPr>
                  <a:spLocks noChangeAspect="1" noEditPoints="1"/>
                </p:cNvSpPr>
                <p:nvPr/>
              </p:nvSpPr>
              <p:spPr bwMode="auto">
                <a:xfrm>
                  <a:off x="9406339" y="6173051"/>
                  <a:ext cx="306780" cy="320476"/>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2700" cap="sq">
                  <a:solidFill>
                    <a:schemeClr val="bg2"/>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grpSp>
        <p:nvGrpSpPr>
          <p:cNvPr id="16" name="Group 15">
            <a:extLst>
              <a:ext uri="{FF2B5EF4-FFF2-40B4-BE49-F238E27FC236}">
                <a16:creationId xmlns:a16="http://schemas.microsoft.com/office/drawing/2014/main" id="{7502B212-381F-9A44-9959-F04DB265E375}"/>
              </a:ext>
            </a:extLst>
          </p:cNvPr>
          <p:cNvGrpSpPr/>
          <p:nvPr/>
        </p:nvGrpSpPr>
        <p:grpSpPr>
          <a:xfrm>
            <a:off x="411479" y="5955277"/>
            <a:ext cx="11442593" cy="91440"/>
            <a:chOff x="411479" y="5955277"/>
            <a:chExt cx="11442593" cy="91440"/>
          </a:xfrm>
        </p:grpSpPr>
        <p:sp>
          <p:nvSpPr>
            <p:cNvPr id="692" name="Rectangle 691">
              <a:extLst>
                <a:ext uri="{FF2B5EF4-FFF2-40B4-BE49-F238E27FC236}">
                  <a16:creationId xmlns:a16="http://schemas.microsoft.com/office/drawing/2014/main" id="{DA16F583-D343-458B-A7C8-A6EDB471CCA9}"/>
                </a:ext>
                <a:ext uri="{C183D7F6-B498-43B3-948B-1728B52AA6E4}">
                  <adec:decorative xmlns:adec="http://schemas.microsoft.com/office/drawing/2017/decorative" val="1"/>
                </a:ext>
              </a:extLst>
            </p:cNvPr>
            <p:cNvSpPr/>
            <p:nvPr/>
          </p:nvSpPr>
          <p:spPr>
            <a:xfrm>
              <a:off x="4411675" y="5955277"/>
              <a:ext cx="2152728" cy="91440"/>
            </a:xfrm>
            <a:prstGeom prst="rect">
              <a:avLst/>
            </a:prstGeom>
            <a:solidFill>
              <a:schemeClr val="accent4"/>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693" name="Rectangle 692">
              <a:extLst>
                <a:ext uri="{FF2B5EF4-FFF2-40B4-BE49-F238E27FC236}">
                  <a16:creationId xmlns:a16="http://schemas.microsoft.com/office/drawing/2014/main" id="{9BFFE9CD-275A-4EC4-ACD0-2C87D7C301BA}"/>
                </a:ext>
                <a:ext uri="{C183D7F6-B498-43B3-948B-1728B52AA6E4}">
                  <adec:decorative xmlns:adec="http://schemas.microsoft.com/office/drawing/2017/decorative" val="1"/>
                </a:ext>
              </a:extLst>
            </p:cNvPr>
            <p:cNvSpPr/>
            <p:nvPr/>
          </p:nvSpPr>
          <p:spPr>
            <a:xfrm>
              <a:off x="6590555" y="5955277"/>
              <a:ext cx="2126935" cy="91440"/>
            </a:xfrm>
            <a:prstGeom prst="rect">
              <a:avLst/>
            </a:prstGeom>
            <a:solidFill>
              <a:schemeClr val="bg2">
                <a:lumMod val="60000"/>
                <a:lumOff val="40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818" name="Rectangle 817">
              <a:extLst>
                <a:ext uri="{FF2B5EF4-FFF2-40B4-BE49-F238E27FC236}">
                  <a16:creationId xmlns:a16="http://schemas.microsoft.com/office/drawing/2014/main" id="{3B0EC2DC-FC9C-4825-9887-59293056E928}"/>
                </a:ext>
                <a:ext uri="{C183D7F6-B498-43B3-948B-1728B52AA6E4}">
                  <adec:decorative xmlns:adec="http://schemas.microsoft.com/office/drawing/2017/decorative" val="1"/>
                </a:ext>
              </a:extLst>
            </p:cNvPr>
            <p:cNvSpPr/>
            <p:nvPr/>
          </p:nvSpPr>
          <p:spPr>
            <a:xfrm>
              <a:off x="411479" y="5955277"/>
              <a:ext cx="3982516" cy="91440"/>
            </a:xfrm>
            <a:prstGeom prst="rect">
              <a:avLst/>
            </a:prstGeom>
            <a:solidFill>
              <a:schemeClr val="accent4">
                <a:lumMod val="75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819" name="Rectangle 818">
              <a:extLst>
                <a:ext uri="{FF2B5EF4-FFF2-40B4-BE49-F238E27FC236}">
                  <a16:creationId xmlns:a16="http://schemas.microsoft.com/office/drawing/2014/main" id="{C2E73626-83F5-4AC8-BBD3-D3F1B882F594}"/>
                </a:ext>
                <a:ext uri="{C183D7F6-B498-43B3-948B-1728B52AA6E4}">
                  <adec:decorative xmlns:adec="http://schemas.microsoft.com/office/drawing/2017/decorative" val="1"/>
                </a:ext>
              </a:extLst>
            </p:cNvPr>
            <p:cNvSpPr/>
            <p:nvPr/>
          </p:nvSpPr>
          <p:spPr>
            <a:xfrm>
              <a:off x="8735170" y="5955277"/>
              <a:ext cx="3118902" cy="91440"/>
            </a:xfrm>
            <a:prstGeom prst="rect">
              <a:avLst/>
            </a:prstGeom>
            <a:solidFill>
              <a:schemeClr val="accent5"/>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Semibold"/>
                <a:ea typeface="+mn-ea"/>
                <a:cs typeface="+mn-cs"/>
              </a:endParaRPr>
            </a:p>
          </p:txBody>
        </p:sp>
      </p:grpSp>
      <p:cxnSp>
        <p:nvCxnSpPr>
          <p:cNvPr id="829" name="Straight Arrow Connector 828">
            <a:extLst>
              <a:ext uri="{FF2B5EF4-FFF2-40B4-BE49-F238E27FC236}">
                <a16:creationId xmlns:a16="http://schemas.microsoft.com/office/drawing/2014/main" id="{D1234322-77A6-471D-B059-8D66834B91C3}"/>
              </a:ext>
            </a:extLst>
          </p:cNvPr>
          <p:cNvCxnSpPr>
            <a:cxnSpLocks/>
            <a:stCxn id="689" idx="3"/>
          </p:cNvCxnSpPr>
          <p:nvPr/>
        </p:nvCxnSpPr>
        <p:spPr>
          <a:xfrm>
            <a:off x="5864876" y="4218206"/>
            <a:ext cx="1326499" cy="0"/>
          </a:xfrm>
          <a:prstGeom prst="straightConnector1">
            <a:avLst/>
          </a:prstGeom>
          <a:ln w="12700">
            <a:solidFill>
              <a:schemeClr val="accent4"/>
            </a:solidFill>
            <a:prstDash val="solid"/>
            <a:headEnd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93491A1-5661-774F-972E-30E9C098E8E3}"/>
              </a:ext>
            </a:extLst>
          </p:cNvPr>
          <p:cNvGrpSpPr/>
          <p:nvPr/>
        </p:nvGrpSpPr>
        <p:grpSpPr>
          <a:xfrm>
            <a:off x="411479" y="1227755"/>
            <a:ext cx="11442592" cy="548640"/>
            <a:chOff x="411479" y="1227755"/>
            <a:chExt cx="11442592" cy="548640"/>
          </a:xfrm>
        </p:grpSpPr>
        <p:grpSp>
          <p:nvGrpSpPr>
            <p:cNvPr id="8" name="Group 7">
              <a:extLst>
                <a:ext uri="{FF2B5EF4-FFF2-40B4-BE49-F238E27FC236}">
                  <a16:creationId xmlns:a16="http://schemas.microsoft.com/office/drawing/2014/main" id="{0E159A1D-7FF2-AD4F-95BC-9533A2C12B7E}"/>
                </a:ext>
              </a:extLst>
            </p:cNvPr>
            <p:cNvGrpSpPr/>
            <p:nvPr/>
          </p:nvGrpSpPr>
          <p:grpSpPr>
            <a:xfrm>
              <a:off x="4414712" y="1227755"/>
              <a:ext cx="2225997" cy="548640"/>
              <a:chOff x="4414712" y="1227755"/>
              <a:chExt cx="2225997" cy="548640"/>
            </a:xfrm>
          </p:grpSpPr>
          <p:sp>
            <p:nvSpPr>
              <p:cNvPr id="690" name="Arrow: Chevron 689">
                <a:extLst>
                  <a:ext uri="{FF2B5EF4-FFF2-40B4-BE49-F238E27FC236}">
                    <a16:creationId xmlns:a16="http://schemas.microsoft.com/office/drawing/2014/main" id="{D9D1575B-E5CB-4148-B102-EE661420ABC8}"/>
                  </a:ext>
                  <a:ext uri="{C183D7F6-B498-43B3-948B-1728B52AA6E4}">
                    <adec:decorative xmlns:adec="http://schemas.microsoft.com/office/drawing/2017/decorative" val="1"/>
                  </a:ext>
                </a:extLst>
              </p:cNvPr>
              <p:cNvSpPr/>
              <p:nvPr/>
            </p:nvSpPr>
            <p:spPr>
              <a:xfrm>
                <a:off x="4414712" y="1342055"/>
                <a:ext cx="2225997" cy="320040"/>
              </a:xfrm>
              <a:prstGeom prst="chevron">
                <a:avLst>
                  <a:gd name="adj" fmla="val 35474"/>
                </a:avLst>
              </a:prstGeom>
              <a:solidFill>
                <a:schemeClr val="accent4"/>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Store</a:t>
                </a:r>
              </a:p>
            </p:txBody>
          </p:sp>
          <p:grpSp>
            <p:nvGrpSpPr>
              <p:cNvPr id="760" name="Group 759">
                <a:extLst>
                  <a:ext uri="{FF2B5EF4-FFF2-40B4-BE49-F238E27FC236}">
                    <a16:creationId xmlns:a16="http://schemas.microsoft.com/office/drawing/2014/main" id="{646EA3BD-E5C9-40BF-9A3D-34162C4E882C}"/>
                  </a:ext>
                </a:extLst>
              </p:cNvPr>
              <p:cNvGrpSpPr/>
              <p:nvPr/>
            </p:nvGrpSpPr>
            <p:grpSpPr>
              <a:xfrm>
                <a:off x="5253390" y="1227755"/>
                <a:ext cx="548640" cy="548640"/>
                <a:chOff x="4258502" y="2265815"/>
                <a:chExt cx="844109" cy="844111"/>
              </a:xfrm>
            </p:grpSpPr>
            <p:sp>
              <p:nvSpPr>
                <p:cNvPr id="761" name="Oval 760">
                  <a:extLst>
                    <a:ext uri="{FF2B5EF4-FFF2-40B4-BE49-F238E27FC236}">
                      <a16:creationId xmlns:a16="http://schemas.microsoft.com/office/drawing/2014/main" id="{68CEFE69-2A75-4DD5-A8FA-7476BFF621A8}"/>
                    </a:ext>
                    <a:ext uri="{C183D7F6-B498-43B3-948B-1728B52AA6E4}">
                      <adec:decorative xmlns:adec="http://schemas.microsoft.com/office/drawing/2017/decorative" val="1"/>
                    </a:ext>
                  </a:extLst>
                </p:cNvPr>
                <p:cNvSpPr/>
                <p:nvPr/>
              </p:nvSpPr>
              <p:spPr bwMode="auto">
                <a:xfrm>
                  <a:off x="4258502" y="2265815"/>
                  <a:ext cx="844109" cy="844111"/>
                </a:xfrm>
                <a:prstGeom prst="ellipse">
                  <a:avLst/>
                </a:prstGeom>
                <a:solidFill>
                  <a:schemeClr val="tx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2" name="Database_EFC7" title="Icon of a cylinder">
                  <a:extLst>
                    <a:ext uri="{FF2B5EF4-FFF2-40B4-BE49-F238E27FC236}">
                      <a16:creationId xmlns:a16="http://schemas.microsoft.com/office/drawing/2014/main" id="{AD7ECB9F-40FB-4613-8BE3-D29BFCC03993}"/>
                    </a:ext>
                  </a:extLst>
                </p:cNvPr>
                <p:cNvSpPr>
                  <a:spLocks noChangeAspect="1" noEditPoints="1"/>
                </p:cNvSpPr>
                <p:nvPr/>
              </p:nvSpPr>
              <p:spPr bwMode="auto">
                <a:xfrm>
                  <a:off x="4501709" y="2455397"/>
                  <a:ext cx="357695" cy="46494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9" name="Group 8">
              <a:extLst>
                <a:ext uri="{FF2B5EF4-FFF2-40B4-BE49-F238E27FC236}">
                  <a16:creationId xmlns:a16="http://schemas.microsoft.com/office/drawing/2014/main" id="{C3252314-2249-AB45-AC5C-5A358CF71FD7}"/>
                </a:ext>
              </a:extLst>
            </p:cNvPr>
            <p:cNvGrpSpPr/>
            <p:nvPr/>
          </p:nvGrpSpPr>
          <p:grpSpPr>
            <a:xfrm>
              <a:off x="6566210" y="1227755"/>
              <a:ext cx="2225997" cy="548640"/>
              <a:chOff x="6566210" y="1227755"/>
              <a:chExt cx="2225997" cy="548640"/>
            </a:xfrm>
          </p:grpSpPr>
          <p:sp>
            <p:nvSpPr>
              <p:cNvPr id="691" name="Arrow: Chevron 690">
                <a:extLst>
                  <a:ext uri="{FF2B5EF4-FFF2-40B4-BE49-F238E27FC236}">
                    <a16:creationId xmlns:a16="http://schemas.microsoft.com/office/drawing/2014/main" id="{BDC07892-3895-4888-BD77-D0A010184D81}"/>
                  </a:ext>
                  <a:ext uri="{C183D7F6-B498-43B3-948B-1728B52AA6E4}">
                    <adec:decorative xmlns:adec="http://schemas.microsoft.com/office/drawing/2017/decorative" val="1"/>
                  </a:ext>
                </a:extLst>
              </p:cNvPr>
              <p:cNvSpPr/>
              <p:nvPr/>
            </p:nvSpPr>
            <p:spPr>
              <a:xfrm>
                <a:off x="6566210" y="1342055"/>
                <a:ext cx="2225997" cy="320040"/>
              </a:xfrm>
              <a:prstGeom prst="chevron">
                <a:avLst>
                  <a:gd name="adj" fmla="val 35474"/>
                </a:avLst>
              </a:prstGeom>
              <a:solidFill>
                <a:schemeClr val="accent4">
                  <a:lumMod val="60000"/>
                  <a:lumOff val="40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Model</a:t>
                </a:r>
              </a:p>
            </p:txBody>
          </p:sp>
          <p:grpSp>
            <p:nvGrpSpPr>
              <p:cNvPr id="763" name="Group 762">
                <a:extLst>
                  <a:ext uri="{FF2B5EF4-FFF2-40B4-BE49-F238E27FC236}">
                    <a16:creationId xmlns:a16="http://schemas.microsoft.com/office/drawing/2014/main" id="{8042E404-AA38-47F2-B12C-BDA5CCFAB4C9}"/>
                  </a:ext>
                </a:extLst>
              </p:cNvPr>
              <p:cNvGrpSpPr/>
              <p:nvPr/>
            </p:nvGrpSpPr>
            <p:grpSpPr>
              <a:xfrm>
                <a:off x="7404888" y="1227755"/>
                <a:ext cx="548640" cy="548640"/>
                <a:chOff x="7089384" y="2265815"/>
                <a:chExt cx="844109" cy="844111"/>
              </a:xfrm>
            </p:grpSpPr>
            <p:sp>
              <p:nvSpPr>
                <p:cNvPr id="764" name="Oval 763">
                  <a:extLst>
                    <a:ext uri="{FF2B5EF4-FFF2-40B4-BE49-F238E27FC236}">
                      <a16:creationId xmlns:a16="http://schemas.microsoft.com/office/drawing/2014/main" id="{C626ECAF-8BDE-43F2-973D-73ED7305138A}"/>
                    </a:ext>
                    <a:ext uri="{C183D7F6-B498-43B3-948B-1728B52AA6E4}">
                      <adec:decorative xmlns:adec="http://schemas.microsoft.com/office/drawing/2017/decorative" val="1"/>
                    </a:ext>
                  </a:extLst>
                </p:cNvPr>
                <p:cNvSpPr/>
                <p:nvPr/>
              </p:nvSpPr>
              <p:spPr bwMode="auto">
                <a:xfrm>
                  <a:off x="7089384" y="2265815"/>
                  <a:ext cx="844109" cy="844111"/>
                </a:xfrm>
                <a:prstGeom prst="ellipse">
                  <a:avLst/>
                </a:prstGeom>
                <a:solidFill>
                  <a:schemeClr val="tx1"/>
                </a:solidFill>
                <a:ln w="19050">
                  <a:solidFill>
                    <a:schemeClr val="bg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764">
                  <a:extLst>
                    <a:ext uri="{FF2B5EF4-FFF2-40B4-BE49-F238E27FC236}">
                      <a16:creationId xmlns:a16="http://schemas.microsoft.com/office/drawing/2014/main" id="{E55F34C4-EC39-442C-AB79-5B4BB4BE4D58}"/>
                    </a:ext>
                  </a:extLst>
                </p:cNvPr>
                <p:cNvGrpSpPr/>
                <p:nvPr/>
              </p:nvGrpSpPr>
              <p:grpSpPr>
                <a:xfrm>
                  <a:off x="7256105" y="2422002"/>
                  <a:ext cx="510665" cy="466758"/>
                  <a:chOff x="665019" y="3030792"/>
                  <a:chExt cx="542084" cy="545024"/>
                </a:xfrm>
              </p:grpSpPr>
              <p:sp>
                <p:nvSpPr>
                  <p:cNvPr id="766" name="Freeform: Shape 765">
                    <a:extLst>
                      <a:ext uri="{FF2B5EF4-FFF2-40B4-BE49-F238E27FC236}">
                        <a16:creationId xmlns:a16="http://schemas.microsoft.com/office/drawing/2014/main" id="{42884CD5-2602-4498-855C-B74907A9DE61}"/>
                      </a:ext>
                    </a:extLst>
                  </p:cNvPr>
                  <p:cNvSpPr/>
                  <p:nvPr/>
                </p:nvSpPr>
                <p:spPr>
                  <a:xfrm>
                    <a:off x="818994" y="3030792"/>
                    <a:ext cx="236514" cy="266991"/>
                  </a:xfrm>
                  <a:custGeom>
                    <a:avLst/>
                    <a:gdLst>
                      <a:gd name="connsiteX0" fmla="*/ 277178 w 554355"/>
                      <a:gd name="connsiteY0" fmla="*/ 277178 h 625792"/>
                      <a:gd name="connsiteX1" fmla="*/ 277178 w 554355"/>
                      <a:gd name="connsiteY1" fmla="*/ 624840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7178"/>
                        </a:moveTo>
                        <a:lnTo>
                          <a:pt x="277178" y="624840"/>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no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67" name="Freeform: Shape 766">
                    <a:extLst>
                      <a:ext uri="{FF2B5EF4-FFF2-40B4-BE49-F238E27FC236}">
                        <a16:creationId xmlns:a16="http://schemas.microsoft.com/office/drawing/2014/main" id="{3A01D709-11FD-40E9-BB47-3F9BAA33418A}"/>
                      </a:ext>
                    </a:extLst>
                  </p:cNvPr>
                  <p:cNvSpPr/>
                  <p:nvPr/>
                </p:nvSpPr>
                <p:spPr>
                  <a:xfrm>
                    <a:off x="97058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no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68" name="Freeform: Shape 767">
                    <a:extLst>
                      <a:ext uri="{FF2B5EF4-FFF2-40B4-BE49-F238E27FC236}">
                        <a16:creationId xmlns:a16="http://schemas.microsoft.com/office/drawing/2014/main" id="{C73D80DD-788C-420C-8BE6-25E4D7D1A05E}"/>
                      </a:ext>
                    </a:extLst>
                  </p:cNvPr>
                  <p:cNvSpPr/>
                  <p:nvPr/>
                </p:nvSpPr>
                <p:spPr>
                  <a:xfrm>
                    <a:off x="66501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no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grpSp>
          <p:nvGrpSpPr>
            <p:cNvPr id="10" name="Group 9">
              <a:extLst>
                <a:ext uri="{FF2B5EF4-FFF2-40B4-BE49-F238E27FC236}">
                  <a16:creationId xmlns:a16="http://schemas.microsoft.com/office/drawing/2014/main" id="{7BD07A86-356B-2B42-9044-44EEC6FE2A06}"/>
                </a:ext>
              </a:extLst>
            </p:cNvPr>
            <p:cNvGrpSpPr/>
            <p:nvPr/>
          </p:nvGrpSpPr>
          <p:grpSpPr>
            <a:xfrm>
              <a:off x="8710433" y="1227755"/>
              <a:ext cx="3143638" cy="548640"/>
              <a:chOff x="8710433" y="1227755"/>
              <a:chExt cx="3143638" cy="548640"/>
            </a:xfrm>
          </p:grpSpPr>
          <p:sp>
            <p:nvSpPr>
              <p:cNvPr id="759" name="Arrow: Chevron 758">
                <a:extLst>
                  <a:ext uri="{FF2B5EF4-FFF2-40B4-BE49-F238E27FC236}">
                    <a16:creationId xmlns:a16="http://schemas.microsoft.com/office/drawing/2014/main" id="{13FFFBE0-7B3C-41A2-AB3C-4B95B29508B4}"/>
                  </a:ext>
                  <a:ext uri="{C183D7F6-B498-43B3-948B-1728B52AA6E4}">
                    <adec:decorative xmlns:adec="http://schemas.microsoft.com/office/drawing/2017/decorative" val="1"/>
                  </a:ext>
                </a:extLst>
              </p:cNvPr>
              <p:cNvSpPr/>
              <p:nvPr/>
            </p:nvSpPr>
            <p:spPr>
              <a:xfrm>
                <a:off x="8710433" y="1342055"/>
                <a:ext cx="3143638" cy="320040"/>
              </a:xfrm>
              <a:prstGeom prst="chevron">
                <a:avLst>
                  <a:gd name="adj" fmla="val 35474"/>
                </a:avLst>
              </a:prstGeom>
              <a:solidFill>
                <a:schemeClr val="accent5"/>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Analyze</a:t>
                </a:r>
              </a:p>
            </p:txBody>
          </p:sp>
          <p:grpSp>
            <p:nvGrpSpPr>
              <p:cNvPr id="769" name="Group 768">
                <a:extLst>
                  <a:ext uri="{FF2B5EF4-FFF2-40B4-BE49-F238E27FC236}">
                    <a16:creationId xmlns:a16="http://schemas.microsoft.com/office/drawing/2014/main" id="{A255C604-2CE1-43E9-A405-753CC8FF64D3}"/>
                  </a:ext>
                </a:extLst>
              </p:cNvPr>
              <p:cNvGrpSpPr/>
              <p:nvPr/>
            </p:nvGrpSpPr>
            <p:grpSpPr>
              <a:xfrm>
                <a:off x="10007932" y="1227755"/>
                <a:ext cx="548640" cy="548640"/>
                <a:chOff x="9920265" y="2265815"/>
                <a:chExt cx="844109" cy="844111"/>
              </a:xfrm>
            </p:grpSpPr>
            <p:sp>
              <p:nvSpPr>
                <p:cNvPr id="770" name="Oval 769">
                  <a:extLst>
                    <a:ext uri="{FF2B5EF4-FFF2-40B4-BE49-F238E27FC236}">
                      <a16:creationId xmlns:a16="http://schemas.microsoft.com/office/drawing/2014/main" id="{B8CBE827-8164-4C21-A045-6FCCD9D14337}"/>
                    </a:ext>
                    <a:ext uri="{C183D7F6-B498-43B3-948B-1728B52AA6E4}">
                      <adec:decorative xmlns:adec="http://schemas.microsoft.com/office/drawing/2017/decorative" val="1"/>
                    </a:ext>
                  </a:extLst>
                </p:cNvPr>
                <p:cNvSpPr/>
                <p:nvPr/>
              </p:nvSpPr>
              <p:spPr bwMode="auto">
                <a:xfrm>
                  <a:off x="9920265" y="2265815"/>
                  <a:ext cx="844109" cy="844111"/>
                </a:xfrm>
                <a:prstGeom prst="ellipse">
                  <a:avLst/>
                </a:prstGeom>
                <a:solidFill>
                  <a:schemeClr val="tx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1" name="graph_9" title="Icon of a line chart with connected circles at varying points">
                  <a:extLst>
                    <a:ext uri="{FF2B5EF4-FFF2-40B4-BE49-F238E27FC236}">
                      <a16:creationId xmlns:a16="http://schemas.microsoft.com/office/drawing/2014/main" id="{E434A9F0-1D12-499A-AC6C-25624ECE657B}"/>
                    </a:ext>
                  </a:extLst>
                </p:cNvPr>
                <p:cNvSpPr>
                  <a:spLocks noChangeAspect="1" noEditPoints="1"/>
                </p:cNvSpPr>
                <p:nvPr/>
              </p:nvSpPr>
              <p:spPr bwMode="auto">
                <a:xfrm>
                  <a:off x="10107480" y="2448202"/>
                  <a:ext cx="469677" cy="423811"/>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1E8A02D3-4FE6-474C-B7D6-B79066289149}"/>
                </a:ext>
              </a:extLst>
            </p:cNvPr>
            <p:cNvGrpSpPr/>
            <p:nvPr/>
          </p:nvGrpSpPr>
          <p:grpSpPr>
            <a:xfrm>
              <a:off x="411479" y="1227755"/>
              <a:ext cx="4077732" cy="548640"/>
              <a:chOff x="411479" y="1227755"/>
              <a:chExt cx="4077732" cy="548640"/>
            </a:xfrm>
          </p:grpSpPr>
          <p:sp>
            <p:nvSpPr>
              <p:cNvPr id="817" name="Arrow: Pentagon 816">
                <a:extLst>
                  <a:ext uri="{FF2B5EF4-FFF2-40B4-BE49-F238E27FC236}">
                    <a16:creationId xmlns:a16="http://schemas.microsoft.com/office/drawing/2014/main" id="{6693FDA5-6B78-4599-A656-94BC1D2D6C07}"/>
                  </a:ext>
                  <a:ext uri="{C183D7F6-B498-43B3-948B-1728B52AA6E4}">
                    <adec:decorative xmlns:adec="http://schemas.microsoft.com/office/drawing/2017/decorative" val="1"/>
                  </a:ext>
                </a:extLst>
              </p:cNvPr>
              <p:cNvSpPr/>
              <p:nvPr/>
            </p:nvSpPr>
            <p:spPr>
              <a:xfrm>
                <a:off x="411479" y="1342055"/>
                <a:ext cx="4077732" cy="320040"/>
              </a:xfrm>
              <a:prstGeom prst="homePlate">
                <a:avLst>
                  <a:gd name="adj" fmla="val 35480"/>
                </a:avLst>
              </a:prstGeom>
              <a:solidFill>
                <a:schemeClr val="accent4">
                  <a:lumMod val="75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Ingest</a:t>
                </a:r>
              </a:p>
            </p:txBody>
          </p:sp>
          <p:grpSp>
            <p:nvGrpSpPr>
              <p:cNvPr id="833" name="Group 832">
                <a:extLst>
                  <a:ext uri="{FF2B5EF4-FFF2-40B4-BE49-F238E27FC236}">
                    <a16:creationId xmlns:a16="http://schemas.microsoft.com/office/drawing/2014/main" id="{9E0511FF-755A-4B42-947E-E986197B2847}"/>
                  </a:ext>
                </a:extLst>
              </p:cNvPr>
              <p:cNvGrpSpPr/>
              <p:nvPr/>
            </p:nvGrpSpPr>
            <p:grpSpPr>
              <a:xfrm>
                <a:off x="2190205" y="1227755"/>
                <a:ext cx="548640" cy="548640"/>
                <a:chOff x="1427625" y="2265815"/>
                <a:chExt cx="844109" cy="844111"/>
              </a:xfrm>
            </p:grpSpPr>
            <p:sp>
              <p:nvSpPr>
                <p:cNvPr id="834" name="Oval 833">
                  <a:extLst>
                    <a:ext uri="{FF2B5EF4-FFF2-40B4-BE49-F238E27FC236}">
                      <a16:creationId xmlns:a16="http://schemas.microsoft.com/office/drawing/2014/main" id="{1AC2B0F4-95F3-40F2-9278-784CB5A25BDE}"/>
                    </a:ext>
                    <a:ext uri="{C183D7F6-B498-43B3-948B-1728B52AA6E4}">
                      <adec:decorative xmlns:adec="http://schemas.microsoft.com/office/drawing/2017/decorative" val="1"/>
                    </a:ext>
                  </a:extLst>
                </p:cNvPr>
                <p:cNvSpPr/>
                <p:nvPr/>
              </p:nvSpPr>
              <p:spPr bwMode="auto">
                <a:xfrm>
                  <a:off x="1427625" y="2265815"/>
                  <a:ext cx="844109" cy="844111"/>
                </a:xfrm>
                <a:prstGeom prst="ellipse">
                  <a:avLst/>
                </a:prstGeom>
                <a:solidFill>
                  <a:schemeClr val="tx1"/>
                </a:solidFill>
                <a:ln w="1905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35" name="Group 834">
                  <a:extLst>
                    <a:ext uri="{FF2B5EF4-FFF2-40B4-BE49-F238E27FC236}">
                      <a16:creationId xmlns:a16="http://schemas.microsoft.com/office/drawing/2014/main" id="{EB329BA4-4B46-43EF-A61E-E57A1DF5CBEB}"/>
                    </a:ext>
                  </a:extLst>
                </p:cNvPr>
                <p:cNvGrpSpPr/>
                <p:nvPr/>
              </p:nvGrpSpPr>
              <p:grpSpPr>
                <a:xfrm>
                  <a:off x="1653837" y="2463440"/>
                  <a:ext cx="425119" cy="425320"/>
                  <a:chOff x="2809993" y="1208899"/>
                  <a:chExt cx="365586" cy="365760"/>
                </a:xfrm>
              </p:grpSpPr>
              <p:sp>
                <p:nvSpPr>
                  <p:cNvPr id="836" name="BackToWindow_E73F" title="Icon of two arrows pointing towards eachother">
                    <a:extLst>
                      <a:ext uri="{FF2B5EF4-FFF2-40B4-BE49-F238E27FC236}">
                        <a16:creationId xmlns:a16="http://schemas.microsoft.com/office/drawing/2014/main" id="{F653BCBF-0D89-4C7F-BB51-E8B388E0E5F7}"/>
                      </a:ext>
                    </a:extLst>
                  </p:cNvPr>
                  <p:cNvSpPr>
                    <a:spLocks noChangeAspect="1" noEditPoints="1"/>
                  </p:cNvSpPr>
                  <p:nvPr/>
                </p:nvSpPr>
                <p:spPr bwMode="auto">
                  <a:xfrm>
                    <a:off x="2809993" y="1208899"/>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37" name="BackToWindow_E73F" title="Icon of two arrows pointing towards eachother">
                    <a:extLst>
                      <a:ext uri="{FF2B5EF4-FFF2-40B4-BE49-F238E27FC236}">
                        <a16:creationId xmlns:a16="http://schemas.microsoft.com/office/drawing/2014/main" id="{38E7CDFD-3117-45B9-A630-277049BBD44F}"/>
                      </a:ext>
                    </a:extLst>
                  </p:cNvPr>
                  <p:cNvSpPr>
                    <a:spLocks noChangeAspect="1" noEditPoints="1"/>
                  </p:cNvSpPr>
                  <p:nvPr/>
                </p:nvSpPr>
                <p:spPr bwMode="auto">
                  <a:xfrm flipV="1">
                    <a:off x="2809993" y="1208899"/>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grpSp>
      <p:grpSp>
        <p:nvGrpSpPr>
          <p:cNvPr id="29" name="Group 28">
            <a:extLst>
              <a:ext uri="{FF2B5EF4-FFF2-40B4-BE49-F238E27FC236}">
                <a16:creationId xmlns:a16="http://schemas.microsoft.com/office/drawing/2014/main" id="{630CBB2A-8719-2140-B04C-BEFA75280698}"/>
              </a:ext>
            </a:extLst>
          </p:cNvPr>
          <p:cNvGrpSpPr/>
          <p:nvPr/>
        </p:nvGrpSpPr>
        <p:grpSpPr>
          <a:xfrm>
            <a:off x="8309427" y="2210433"/>
            <a:ext cx="3653949" cy="2194682"/>
            <a:chOff x="8309427" y="2210433"/>
            <a:chExt cx="3653949" cy="2194682"/>
          </a:xfrm>
        </p:grpSpPr>
        <p:grpSp>
          <p:nvGrpSpPr>
            <p:cNvPr id="736" name="Group 735">
              <a:extLst>
                <a:ext uri="{FF2B5EF4-FFF2-40B4-BE49-F238E27FC236}">
                  <a16:creationId xmlns:a16="http://schemas.microsoft.com/office/drawing/2014/main" id="{471E99B3-21A3-492D-BD2A-B03AE7858EEC}"/>
                </a:ext>
              </a:extLst>
            </p:cNvPr>
            <p:cNvGrpSpPr/>
            <p:nvPr/>
          </p:nvGrpSpPr>
          <p:grpSpPr>
            <a:xfrm>
              <a:off x="9903394" y="3332346"/>
              <a:ext cx="1824792" cy="1072769"/>
              <a:chOff x="9460808" y="2887493"/>
              <a:chExt cx="1824792" cy="1072769"/>
            </a:xfrm>
          </p:grpSpPr>
          <p:sp>
            <p:nvSpPr>
              <p:cNvPr id="737" name="Devices3_EA6C" title="Icon of a cellphone in front of a monitor">
                <a:extLst>
                  <a:ext uri="{FF2B5EF4-FFF2-40B4-BE49-F238E27FC236}">
                    <a16:creationId xmlns:a16="http://schemas.microsoft.com/office/drawing/2014/main" id="{3C84475D-7507-4EE7-A545-9820000D8D52}"/>
                  </a:ext>
                </a:extLst>
              </p:cNvPr>
              <p:cNvSpPr>
                <a:spLocks noChangeAspect="1" noEditPoints="1"/>
              </p:cNvSpPr>
              <p:nvPr/>
            </p:nvSpPr>
            <p:spPr bwMode="auto">
              <a:xfrm>
                <a:off x="9460808" y="2887493"/>
                <a:ext cx="1548509" cy="1072769"/>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9050" cap="sq">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7920F35F-C4A6-4EE9-BCFB-B08C10D5F51A}"/>
                  </a:ext>
                </a:extLst>
              </p:cNvPr>
              <p:cNvSpPr/>
              <p:nvPr/>
            </p:nvSpPr>
            <p:spPr bwMode="auto">
              <a:xfrm>
                <a:off x="10416157" y="3307484"/>
                <a:ext cx="869443" cy="541722"/>
              </a:xfrm>
              <a:prstGeom prst="rect">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9" name="light">
                <a:extLst>
                  <a:ext uri="{FF2B5EF4-FFF2-40B4-BE49-F238E27FC236}">
                    <a16:creationId xmlns:a16="http://schemas.microsoft.com/office/drawing/2014/main" id="{72265C0A-240B-4EE8-B9E9-BCA4B7BB29E1}"/>
                  </a:ext>
                </a:extLst>
              </p:cNvPr>
              <p:cNvSpPr>
                <a:spLocks noChangeAspect="1" noEditPoints="1"/>
              </p:cNvSpPr>
              <p:nvPr/>
            </p:nvSpPr>
            <p:spPr bwMode="auto">
              <a:xfrm>
                <a:off x="9547576" y="3533514"/>
                <a:ext cx="178278" cy="26468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flat" cmpd="sng" algn="ctr">
                <a:solidFill>
                  <a:schemeClr val="accent1">
                    <a:lumMod val="60000"/>
                    <a:lumOff val="4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40" name="Straight Connector 739">
                <a:extLst>
                  <a:ext uri="{FF2B5EF4-FFF2-40B4-BE49-F238E27FC236}">
                    <a16:creationId xmlns:a16="http://schemas.microsoft.com/office/drawing/2014/main" id="{D0BF6506-409B-48D8-9E7D-456C2CA6FB06}"/>
                  </a:ext>
                </a:extLst>
              </p:cNvPr>
              <p:cNvCxnSpPr>
                <a:stCxn id="737" idx="9"/>
              </p:cNvCxnSpPr>
              <p:nvPr/>
            </p:nvCxnSpPr>
            <p:spPr>
              <a:xfrm flipV="1">
                <a:off x="9579945" y="3104175"/>
                <a:ext cx="328686" cy="260134"/>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id="{A301732A-148E-47A6-8CB5-DFEDFD5F7731}"/>
                  </a:ext>
                </a:extLst>
              </p:cNvPr>
              <p:cNvCxnSpPr/>
              <p:nvPr/>
            </p:nvCxnSpPr>
            <p:spPr>
              <a:xfrm>
                <a:off x="9937852" y="3107942"/>
                <a:ext cx="272987" cy="245601"/>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2" name="Straight Connector 741">
                <a:extLst>
                  <a:ext uri="{FF2B5EF4-FFF2-40B4-BE49-F238E27FC236}">
                    <a16:creationId xmlns:a16="http://schemas.microsoft.com/office/drawing/2014/main" id="{AB78559D-4F9B-4756-98E0-A61C446797E3}"/>
                  </a:ext>
                </a:extLst>
              </p:cNvPr>
              <p:cNvCxnSpPr/>
              <p:nvPr/>
            </p:nvCxnSpPr>
            <p:spPr>
              <a:xfrm flipV="1">
                <a:off x="10235062" y="3017168"/>
                <a:ext cx="314818" cy="355453"/>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a16="http://schemas.microsoft.com/office/drawing/2014/main" id="{1DF8BDC2-5C7F-47D9-924C-D62DFD5A7CC6}"/>
                  </a:ext>
                </a:extLst>
              </p:cNvPr>
              <p:cNvCxnSpPr/>
              <p:nvPr/>
            </p:nvCxnSpPr>
            <p:spPr>
              <a:xfrm>
                <a:off x="10581743" y="3019296"/>
                <a:ext cx="223658" cy="177132"/>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id="{69530C02-B73D-4DD3-A7E3-39E43F4D5613}"/>
                  </a:ext>
                </a:extLst>
              </p:cNvPr>
              <p:cNvCxnSpPr>
                <a:cxnSpLocks/>
              </p:cNvCxnSpPr>
              <p:nvPr/>
            </p:nvCxnSpPr>
            <p:spPr>
              <a:xfrm flipV="1">
                <a:off x="10810601" y="3036486"/>
                <a:ext cx="198716" cy="158409"/>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5" name="Oval 744">
                <a:extLst>
                  <a:ext uri="{FF2B5EF4-FFF2-40B4-BE49-F238E27FC236}">
                    <a16:creationId xmlns:a16="http://schemas.microsoft.com/office/drawing/2014/main" id="{AF972D49-C313-4B0B-AA1F-9B8A7C736CAC}"/>
                  </a:ext>
                </a:extLst>
              </p:cNvPr>
              <p:cNvSpPr/>
              <p:nvPr/>
            </p:nvSpPr>
            <p:spPr bwMode="auto">
              <a:xfrm>
                <a:off x="9880199" y="3070907"/>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6" name="Oval 745">
                <a:extLst>
                  <a:ext uri="{FF2B5EF4-FFF2-40B4-BE49-F238E27FC236}">
                    <a16:creationId xmlns:a16="http://schemas.microsoft.com/office/drawing/2014/main" id="{D230503E-F017-45B4-A332-204A7680F659}"/>
                  </a:ext>
                </a:extLst>
              </p:cNvPr>
              <p:cNvSpPr/>
              <p:nvPr/>
            </p:nvSpPr>
            <p:spPr bwMode="auto">
              <a:xfrm>
                <a:off x="10185996" y="3326596"/>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7" name="Oval 746">
                <a:extLst>
                  <a:ext uri="{FF2B5EF4-FFF2-40B4-BE49-F238E27FC236}">
                    <a16:creationId xmlns:a16="http://schemas.microsoft.com/office/drawing/2014/main" id="{82D12D7F-09FC-4C05-9A3E-054A55EEA29C}"/>
                  </a:ext>
                </a:extLst>
              </p:cNvPr>
              <p:cNvSpPr/>
              <p:nvPr/>
            </p:nvSpPr>
            <p:spPr bwMode="auto">
              <a:xfrm>
                <a:off x="10522919" y="2973606"/>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8" name="Oval 747">
                <a:extLst>
                  <a:ext uri="{FF2B5EF4-FFF2-40B4-BE49-F238E27FC236}">
                    <a16:creationId xmlns:a16="http://schemas.microsoft.com/office/drawing/2014/main" id="{597952E1-3C4E-4030-9AE8-FDB1C64319E7}"/>
                  </a:ext>
                </a:extLst>
              </p:cNvPr>
              <p:cNvSpPr/>
              <p:nvPr/>
            </p:nvSpPr>
            <p:spPr bwMode="auto">
              <a:xfrm>
                <a:off x="10765932" y="3150177"/>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49" name="Group 748">
                <a:extLst>
                  <a:ext uri="{FF2B5EF4-FFF2-40B4-BE49-F238E27FC236}">
                    <a16:creationId xmlns:a16="http://schemas.microsoft.com/office/drawing/2014/main" id="{4BD84221-F829-4768-B5C8-073CAB188BFA}"/>
                  </a:ext>
                </a:extLst>
              </p:cNvPr>
              <p:cNvGrpSpPr/>
              <p:nvPr/>
            </p:nvGrpSpPr>
            <p:grpSpPr>
              <a:xfrm>
                <a:off x="10673740" y="3403379"/>
                <a:ext cx="354276" cy="357087"/>
                <a:chOff x="9709150" y="6365875"/>
                <a:chExt cx="200026" cy="201613"/>
              </a:xfrm>
            </p:grpSpPr>
            <p:sp>
              <p:nvSpPr>
                <p:cNvPr id="750" name="Oval 30">
                  <a:extLst>
                    <a:ext uri="{FF2B5EF4-FFF2-40B4-BE49-F238E27FC236}">
                      <a16:creationId xmlns:a16="http://schemas.microsoft.com/office/drawing/2014/main" id="{0B2396A3-8281-4C96-BB2C-AF3B375FF6B8}"/>
                    </a:ext>
                  </a:extLst>
                </p:cNvPr>
                <p:cNvSpPr>
                  <a:spLocks noChangeArrowheads="1"/>
                </p:cNvSpPr>
                <p:nvPr/>
              </p:nvSpPr>
              <p:spPr bwMode="auto">
                <a:xfrm>
                  <a:off x="9709150" y="6365875"/>
                  <a:ext cx="150813" cy="152400"/>
                </a:xfrm>
                <a:prstGeom prst="ellips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1" name="Freeform 31">
                  <a:extLst>
                    <a:ext uri="{FF2B5EF4-FFF2-40B4-BE49-F238E27FC236}">
                      <a16:creationId xmlns:a16="http://schemas.microsoft.com/office/drawing/2014/main" id="{4A3AC2EF-DE6E-4B11-8F7C-8418325E6E27}"/>
                    </a:ext>
                  </a:extLst>
                </p:cNvPr>
                <p:cNvSpPr>
                  <a:spLocks/>
                </p:cNvSpPr>
                <p:nvPr/>
              </p:nvSpPr>
              <p:spPr bwMode="auto">
                <a:xfrm>
                  <a:off x="9825038" y="6481763"/>
                  <a:ext cx="84138" cy="85725"/>
                </a:xfrm>
                <a:custGeom>
                  <a:avLst/>
                  <a:gdLst>
                    <a:gd name="T0" fmla="*/ 15 w 53"/>
                    <a:gd name="T1" fmla="*/ 0 h 54"/>
                    <a:gd name="T2" fmla="*/ 53 w 53"/>
                    <a:gd name="T3" fmla="*/ 39 h 54"/>
                    <a:gd name="T4" fmla="*/ 38 w 53"/>
                    <a:gd name="T5" fmla="*/ 54 h 54"/>
                    <a:gd name="T6" fmla="*/ 0 w 53"/>
                    <a:gd name="T7" fmla="*/ 16 h 54"/>
                  </a:gdLst>
                  <a:ahLst/>
                  <a:cxnLst>
                    <a:cxn ang="0">
                      <a:pos x="T0" y="T1"/>
                    </a:cxn>
                    <a:cxn ang="0">
                      <a:pos x="T2" y="T3"/>
                    </a:cxn>
                    <a:cxn ang="0">
                      <a:pos x="T4" y="T5"/>
                    </a:cxn>
                    <a:cxn ang="0">
                      <a:pos x="T6" y="T7"/>
                    </a:cxn>
                  </a:cxnLst>
                  <a:rect l="0" t="0" r="r" b="b"/>
                  <a:pathLst>
                    <a:path w="53" h="54">
                      <a:moveTo>
                        <a:pt x="15" y="0"/>
                      </a:moveTo>
                      <a:lnTo>
                        <a:pt x="53" y="39"/>
                      </a:lnTo>
                      <a:lnTo>
                        <a:pt x="38" y="54"/>
                      </a:lnTo>
                      <a:lnTo>
                        <a:pt x="0" y="16"/>
                      </a:lnTo>
                    </a:path>
                  </a:pathLst>
                </a:cu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2" name="Line 32">
                  <a:extLst>
                    <a:ext uri="{FF2B5EF4-FFF2-40B4-BE49-F238E27FC236}">
                      <a16:creationId xmlns:a16="http://schemas.microsoft.com/office/drawing/2014/main" id="{972442CA-83E3-4F0B-81BC-8519492B78E2}"/>
                    </a:ext>
                  </a:extLst>
                </p:cNvPr>
                <p:cNvSpPr>
                  <a:spLocks noChangeShapeType="1"/>
                </p:cNvSpPr>
                <p:nvPr/>
              </p:nvSpPr>
              <p:spPr bwMode="auto">
                <a:xfrm>
                  <a:off x="9748838" y="6423025"/>
                  <a:ext cx="0" cy="46038"/>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3" name="Line 33">
                  <a:extLst>
                    <a:ext uri="{FF2B5EF4-FFF2-40B4-BE49-F238E27FC236}">
                      <a16:creationId xmlns:a16="http://schemas.microsoft.com/office/drawing/2014/main" id="{D97AD020-09C3-479D-8507-E9ADB8F9FD8E}"/>
                    </a:ext>
                  </a:extLst>
                </p:cNvPr>
                <p:cNvSpPr>
                  <a:spLocks noChangeShapeType="1"/>
                </p:cNvSpPr>
                <p:nvPr/>
              </p:nvSpPr>
              <p:spPr bwMode="auto">
                <a:xfrm>
                  <a:off x="9821863" y="6426200"/>
                  <a:ext cx="0" cy="42863"/>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4" name="Line 34">
                  <a:extLst>
                    <a:ext uri="{FF2B5EF4-FFF2-40B4-BE49-F238E27FC236}">
                      <a16:creationId xmlns:a16="http://schemas.microsoft.com/office/drawing/2014/main" id="{9ED293D9-817B-40CE-81E5-A0ABA9F11CED}"/>
                    </a:ext>
                  </a:extLst>
                </p:cNvPr>
                <p:cNvSpPr>
                  <a:spLocks noChangeShapeType="1"/>
                </p:cNvSpPr>
                <p:nvPr/>
              </p:nvSpPr>
              <p:spPr bwMode="auto">
                <a:xfrm>
                  <a:off x="9766300" y="6413500"/>
                  <a:ext cx="0" cy="55563"/>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5" name="Line 35">
                  <a:extLst>
                    <a:ext uri="{FF2B5EF4-FFF2-40B4-BE49-F238E27FC236}">
                      <a16:creationId xmlns:a16="http://schemas.microsoft.com/office/drawing/2014/main" id="{103E0128-D949-4128-9253-9357CE5772DA}"/>
                    </a:ext>
                  </a:extLst>
                </p:cNvPr>
                <p:cNvSpPr>
                  <a:spLocks noChangeShapeType="1"/>
                </p:cNvSpPr>
                <p:nvPr/>
              </p:nvSpPr>
              <p:spPr bwMode="auto">
                <a:xfrm>
                  <a:off x="9785350" y="6434138"/>
                  <a:ext cx="0" cy="34925"/>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6" name="Line 36">
                  <a:extLst>
                    <a:ext uri="{FF2B5EF4-FFF2-40B4-BE49-F238E27FC236}">
                      <a16:creationId xmlns:a16="http://schemas.microsoft.com/office/drawing/2014/main" id="{5D18F2AE-EA24-4461-9AE1-8C82FA406B89}"/>
                    </a:ext>
                  </a:extLst>
                </p:cNvPr>
                <p:cNvSpPr>
                  <a:spLocks noChangeShapeType="1"/>
                </p:cNvSpPr>
                <p:nvPr/>
              </p:nvSpPr>
              <p:spPr bwMode="auto">
                <a:xfrm>
                  <a:off x="9802813" y="6399213"/>
                  <a:ext cx="0" cy="69850"/>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7" name="Line 37">
                  <a:extLst>
                    <a:ext uri="{FF2B5EF4-FFF2-40B4-BE49-F238E27FC236}">
                      <a16:creationId xmlns:a16="http://schemas.microsoft.com/office/drawing/2014/main" id="{D449FF02-E95A-49B2-81EA-E9A05E77E612}"/>
                    </a:ext>
                  </a:extLst>
                </p:cNvPr>
                <p:cNvSpPr>
                  <a:spLocks noChangeShapeType="1"/>
                </p:cNvSpPr>
                <p:nvPr/>
              </p:nvSpPr>
              <p:spPr bwMode="auto">
                <a:xfrm flipH="1">
                  <a:off x="9745663" y="6480175"/>
                  <a:ext cx="79375" cy="0"/>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8" name="Line 38">
                  <a:extLst>
                    <a:ext uri="{FF2B5EF4-FFF2-40B4-BE49-F238E27FC236}">
                      <a16:creationId xmlns:a16="http://schemas.microsoft.com/office/drawing/2014/main" id="{7337AA89-92D8-4BEF-851D-9BFCD76567D1}"/>
                    </a:ext>
                  </a:extLst>
                </p:cNvPr>
                <p:cNvSpPr>
                  <a:spLocks noChangeShapeType="1"/>
                </p:cNvSpPr>
                <p:nvPr/>
              </p:nvSpPr>
              <p:spPr bwMode="auto">
                <a:xfrm>
                  <a:off x="9850438" y="6480175"/>
                  <a:ext cx="0" cy="0"/>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797" name="Rectangle 32">
              <a:extLst>
                <a:ext uri="{FF2B5EF4-FFF2-40B4-BE49-F238E27FC236}">
                  <a16:creationId xmlns:a16="http://schemas.microsoft.com/office/drawing/2014/main" id="{34F9D886-B3C0-4F0A-9DCB-D0D52D1C6F2B}"/>
                </a:ext>
              </a:extLst>
            </p:cNvPr>
            <p:cNvSpPr>
              <a:spLocks noChangeArrowheads="1"/>
            </p:cNvSpPr>
            <p:nvPr/>
          </p:nvSpPr>
          <p:spPr bwMode="auto">
            <a:xfrm>
              <a:off x="9534192" y="2734634"/>
              <a:ext cx="2429184" cy="778935"/>
            </a:xfrm>
            <a:prstGeom prst="rect">
              <a:avLst/>
            </a:prstGeom>
            <a:noFill/>
            <a:ln>
              <a:noFill/>
            </a:ln>
          </p:spPr>
          <p:txBody>
            <a:bodyPr vert="horz" wrap="square" lIns="91440" tIns="45720" rIns="91440" bIns="45720" numCol="1" anchor="t" anchorCtr="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Time Series Insights Explorer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Power BI Connector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3rd PARTY APPS</a:t>
              </a:r>
            </a:p>
          </p:txBody>
        </p:sp>
        <p:grpSp>
          <p:nvGrpSpPr>
            <p:cNvPr id="21" name="Group 20">
              <a:extLst>
                <a:ext uri="{FF2B5EF4-FFF2-40B4-BE49-F238E27FC236}">
                  <a16:creationId xmlns:a16="http://schemas.microsoft.com/office/drawing/2014/main" id="{262A434A-EBFB-BF4D-80D4-EC5DBBC4CF3A}"/>
                </a:ext>
              </a:extLst>
            </p:cNvPr>
            <p:cNvGrpSpPr/>
            <p:nvPr/>
          </p:nvGrpSpPr>
          <p:grpSpPr>
            <a:xfrm>
              <a:off x="8309427" y="2210433"/>
              <a:ext cx="1552705" cy="923152"/>
              <a:chOff x="8309427" y="2210433"/>
              <a:chExt cx="1552705" cy="923152"/>
            </a:xfrm>
          </p:grpSpPr>
          <p:sp>
            <p:nvSpPr>
              <p:cNvPr id="787" name="Oval 786">
                <a:extLst>
                  <a:ext uri="{FF2B5EF4-FFF2-40B4-BE49-F238E27FC236}">
                    <a16:creationId xmlns:a16="http://schemas.microsoft.com/office/drawing/2014/main" id="{E054A43E-0BC9-4FC5-B492-99AF1FB145F4}"/>
                  </a:ext>
                </a:extLst>
              </p:cNvPr>
              <p:cNvSpPr/>
              <p:nvPr/>
            </p:nvSpPr>
            <p:spPr bwMode="auto">
              <a:xfrm>
                <a:off x="8812465" y="2210433"/>
                <a:ext cx="548640" cy="5486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88" name="Rectangle 787">
                <a:extLst>
                  <a:ext uri="{FF2B5EF4-FFF2-40B4-BE49-F238E27FC236}">
                    <a16:creationId xmlns:a16="http://schemas.microsoft.com/office/drawing/2014/main" id="{E41387C4-A8FE-4E64-B01D-F72540254A07}"/>
                  </a:ext>
                </a:extLst>
              </p:cNvPr>
              <p:cNvSpPr/>
              <p:nvPr/>
            </p:nvSpPr>
            <p:spPr bwMode="auto">
              <a:xfrm>
                <a:off x="8309427" y="2734634"/>
                <a:ext cx="1552705" cy="3989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Time Series </a:t>
                </a:r>
                <a:br>
                  <a:rPr kumimoji="0" lang="en-US" sz="1000" b="0" i="0" u="none" strike="noStrike" kern="1200" cap="none" spc="0" normalizeH="0" baseline="0" noProof="0">
                    <a:ln>
                      <a:noFill/>
                    </a:ln>
                    <a:solidFill>
                      <a:srgbClr val="FFFFFF"/>
                    </a:solidFill>
                    <a:effectLst/>
                    <a:uLnTx/>
                    <a:uFillTx/>
                    <a:latin typeface="Segoe UI"/>
                    <a:ea typeface="+mn-ea"/>
                    <a:cs typeface="+mn-cs"/>
                  </a:rPr>
                </a:br>
                <a:r>
                  <a:rPr kumimoji="0" lang="en-US" sz="1000" b="0" i="0" u="none" strike="noStrike" kern="1200" cap="none" spc="0" normalizeH="0" baseline="0" noProof="0">
                    <a:ln>
                      <a:noFill/>
                    </a:ln>
                    <a:solidFill>
                      <a:srgbClr val="FFFFFF"/>
                    </a:solidFill>
                    <a:effectLst/>
                    <a:uLnTx/>
                    <a:uFillTx/>
                    <a:latin typeface="Segoe UI"/>
                    <a:ea typeface="+mn-ea"/>
                    <a:cs typeface="+mn-cs"/>
                  </a:rPr>
                  <a:t>Query API</a:t>
                </a:r>
              </a:p>
            </p:txBody>
          </p:sp>
        </p:grpSp>
        <p:sp>
          <p:nvSpPr>
            <p:cNvPr id="789" name="Rectangle 788">
              <a:extLst>
                <a:ext uri="{FF2B5EF4-FFF2-40B4-BE49-F238E27FC236}">
                  <a16:creationId xmlns:a16="http://schemas.microsoft.com/office/drawing/2014/main" id="{ECB82CE7-61CE-4851-B503-5A95707874B3}"/>
                </a:ext>
              </a:extLst>
            </p:cNvPr>
            <p:cNvSpPr/>
            <p:nvPr/>
          </p:nvSpPr>
          <p:spPr bwMode="auto">
            <a:xfrm>
              <a:off x="8910955" y="2318374"/>
              <a:ext cx="382235" cy="348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8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&lt;/&gt;</a:t>
              </a:r>
            </a:p>
          </p:txBody>
        </p:sp>
      </p:grpSp>
      <p:grpSp>
        <p:nvGrpSpPr>
          <p:cNvPr id="15" name="Group 14">
            <a:extLst>
              <a:ext uri="{FF2B5EF4-FFF2-40B4-BE49-F238E27FC236}">
                <a16:creationId xmlns:a16="http://schemas.microsoft.com/office/drawing/2014/main" id="{49682B61-C49C-904A-A03E-C74C991306AD}"/>
              </a:ext>
            </a:extLst>
          </p:cNvPr>
          <p:cNvGrpSpPr/>
          <p:nvPr/>
        </p:nvGrpSpPr>
        <p:grpSpPr>
          <a:xfrm>
            <a:off x="4421200" y="2465275"/>
            <a:ext cx="1634743" cy="2603441"/>
            <a:chOff x="4421200" y="2465275"/>
            <a:chExt cx="1634743" cy="2603441"/>
          </a:xfrm>
        </p:grpSpPr>
        <p:sp>
          <p:nvSpPr>
            <p:cNvPr id="698" name="Rectangle 697">
              <a:extLst>
                <a:ext uri="{FF2B5EF4-FFF2-40B4-BE49-F238E27FC236}">
                  <a16:creationId xmlns:a16="http://schemas.microsoft.com/office/drawing/2014/main" id="{326A2520-90FD-4269-BB67-67071B19CEA7}"/>
                </a:ext>
              </a:extLst>
            </p:cNvPr>
            <p:cNvSpPr/>
            <p:nvPr/>
          </p:nvSpPr>
          <p:spPr bwMode="auto">
            <a:xfrm>
              <a:off x="5170163" y="4137621"/>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9" name="Rectangle 698">
              <a:extLst>
                <a:ext uri="{FF2B5EF4-FFF2-40B4-BE49-F238E27FC236}">
                  <a16:creationId xmlns:a16="http://schemas.microsoft.com/office/drawing/2014/main" id="{1FE7CE96-D11C-4EE0-9FA3-CD6C8376D38E}"/>
                </a:ext>
              </a:extLst>
            </p:cNvPr>
            <p:cNvSpPr/>
            <p:nvPr/>
          </p:nvSpPr>
          <p:spPr bwMode="auto">
            <a:xfrm>
              <a:off x="5170163" y="3401765"/>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72" name="Graphic 276">
              <a:extLst>
                <a:ext uri="{FF2B5EF4-FFF2-40B4-BE49-F238E27FC236}">
                  <a16:creationId xmlns:a16="http://schemas.microsoft.com/office/drawing/2014/main" id="{2509D345-8BB9-4C51-8062-517917FEE545}"/>
                </a:ext>
              </a:extLst>
            </p:cNvPr>
            <p:cNvGrpSpPr/>
            <p:nvPr/>
          </p:nvGrpSpPr>
          <p:grpSpPr>
            <a:xfrm>
              <a:off x="5270118" y="2996442"/>
              <a:ext cx="510189" cy="716571"/>
              <a:chOff x="5755481" y="2939577"/>
              <a:chExt cx="680085" cy="955195"/>
            </a:xfrm>
            <a:solidFill>
              <a:schemeClr val="bg1"/>
            </a:solidFill>
          </p:grpSpPr>
          <p:sp>
            <p:nvSpPr>
              <p:cNvPr id="773" name="Freeform: Shape 278">
                <a:extLst>
                  <a:ext uri="{FF2B5EF4-FFF2-40B4-BE49-F238E27FC236}">
                    <a16:creationId xmlns:a16="http://schemas.microsoft.com/office/drawing/2014/main" id="{9EA90ECC-9081-4519-97B4-B93772336E1F}"/>
                  </a:ext>
                </a:extLst>
              </p:cNvPr>
              <p:cNvSpPr/>
              <p:nvPr/>
            </p:nvSpPr>
            <p:spPr>
              <a:xfrm>
                <a:off x="5755481" y="2939577"/>
                <a:ext cx="680085" cy="196787"/>
              </a:xfrm>
              <a:custGeom>
                <a:avLst/>
                <a:gdLst>
                  <a:gd name="connsiteX0" fmla="*/ 680085 w 680085"/>
                  <a:gd name="connsiteY0" fmla="*/ 98393 h 196786"/>
                  <a:gd name="connsiteX1" fmla="*/ 340043 w 680085"/>
                  <a:gd name="connsiteY1" fmla="*/ 196787 h 196786"/>
                  <a:gd name="connsiteX2" fmla="*/ 0 w 680085"/>
                  <a:gd name="connsiteY2" fmla="*/ 98393 h 196786"/>
                  <a:gd name="connsiteX3" fmla="*/ 340043 w 680085"/>
                  <a:gd name="connsiteY3" fmla="*/ 0 h 196786"/>
                  <a:gd name="connsiteX4" fmla="*/ 680085 w 680085"/>
                  <a:gd name="connsiteY4" fmla="*/ 98393 h 196786"/>
                  <a:gd name="connsiteX5" fmla="*/ 680085 w 680085"/>
                  <a:gd name="connsiteY5" fmla="*/ 98393 h 1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 h="196786">
                    <a:moveTo>
                      <a:pt x="680085" y="98393"/>
                    </a:moveTo>
                    <a:cubicBezTo>
                      <a:pt x="680085" y="152781"/>
                      <a:pt x="527876" y="196787"/>
                      <a:pt x="340043" y="196787"/>
                    </a:cubicBezTo>
                    <a:cubicBezTo>
                      <a:pt x="152210" y="196787"/>
                      <a:pt x="0" y="152686"/>
                      <a:pt x="0" y="98393"/>
                    </a:cubicBezTo>
                    <a:cubicBezTo>
                      <a:pt x="0" y="44006"/>
                      <a:pt x="152210" y="0"/>
                      <a:pt x="340043" y="0"/>
                    </a:cubicBezTo>
                    <a:cubicBezTo>
                      <a:pt x="527876" y="0"/>
                      <a:pt x="680085" y="44101"/>
                      <a:pt x="680085" y="98393"/>
                    </a:cubicBezTo>
                    <a:lnTo>
                      <a:pt x="680085" y="98393"/>
                    </a:lnTo>
                    <a:close/>
                  </a:path>
                </a:pathLst>
              </a:custGeom>
              <a:grpFill/>
              <a:ln w="19050" cap="flat">
                <a:solidFill>
                  <a:schemeClr val="accent5"/>
                </a:solidFill>
                <a:prstDash val="solid"/>
                <a:miter/>
              </a:ln>
            </p:spPr>
            <p:txBody>
              <a:bodyPr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4" name="Freeform: Shape 279">
                <a:extLst>
                  <a:ext uri="{FF2B5EF4-FFF2-40B4-BE49-F238E27FC236}">
                    <a16:creationId xmlns:a16="http://schemas.microsoft.com/office/drawing/2014/main" id="{A01B7EC7-8BE3-4D40-AC71-3DB3D9CD1D0D}"/>
                  </a:ext>
                </a:extLst>
              </p:cNvPr>
              <p:cNvSpPr/>
              <p:nvPr/>
            </p:nvSpPr>
            <p:spPr>
              <a:xfrm>
                <a:off x="5755481" y="3107530"/>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9"/>
                      <a:pt x="153067" y="295180"/>
                      <a:pt x="340043" y="295180"/>
                    </a:cubicBezTo>
                    <a:cubicBezTo>
                      <a:pt x="527018" y="295180"/>
                      <a:pt x="680085" y="250889"/>
                      <a:pt x="680085" y="196787"/>
                    </a:cubicBezTo>
                    <a:lnTo>
                      <a:pt x="680085" y="0"/>
                    </a:lnTo>
                    <a:cubicBezTo>
                      <a:pt x="680085" y="54102"/>
                      <a:pt x="527114" y="98393"/>
                      <a:pt x="340043" y="98393"/>
                    </a:cubicBezTo>
                    <a:lnTo>
                      <a:pt x="340043" y="98393"/>
                    </a:lnTo>
                    <a:close/>
                  </a:path>
                </a:pathLst>
              </a:custGeom>
              <a:grpFill/>
              <a:ln w="19050" cap="flat">
                <a:solidFill>
                  <a:schemeClr val="accent5"/>
                </a:solidFill>
                <a:prstDash val="solid"/>
                <a:miter/>
              </a:ln>
            </p:spPr>
            <p:txBody>
              <a:bodyPr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5" name="Freeform: Shape 280">
                <a:extLst>
                  <a:ext uri="{FF2B5EF4-FFF2-40B4-BE49-F238E27FC236}">
                    <a16:creationId xmlns:a16="http://schemas.microsoft.com/office/drawing/2014/main" id="{13FD7DEB-7931-43F5-940A-0714155FCEAD}"/>
                  </a:ext>
                </a:extLst>
              </p:cNvPr>
              <p:cNvSpPr/>
              <p:nvPr/>
            </p:nvSpPr>
            <p:spPr>
              <a:xfrm>
                <a:off x="5755481" y="3353561"/>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8"/>
                      <a:pt x="153067" y="295180"/>
                      <a:pt x="340043" y="295180"/>
                    </a:cubicBezTo>
                    <a:cubicBezTo>
                      <a:pt x="527018" y="295180"/>
                      <a:pt x="680085" y="250888"/>
                      <a:pt x="680085" y="196787"/>
                    </a:cubicBezTo>
                    <a:lnTo>
                      <a:pt x="680085" y="0"/>
                    </a:lnTo>
                    <a:cubicBezTo>
                      <a:pt x="680085" y="54102"/>
                      <a:pt x="527114" y="98393"/>
                      <a:pt x="340043" y="98393"/>
                    </a:cubicBezTo>
                    <a:lnTo>
                      <a:pt x="340043" y="98393"/>
                    </a:lnTo>
                    <a:close/>
                  </a:path>
                </a:pathLst>
              </a:custGeom>
              <a:grpFill/>
              <a:ln w="19050" cap="flat">
                <a:solidFill>
                  <a:schemeClr val="accent5"/>
                </a:solidFill>
                <a:prstDash val="solid"/>
                <a:miter/>
              </a:ln>
            </p:spPr>
            <p:txBody>
              <a:bodyPr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6" name="Freeform: Shape 281">
                <a:extLst>
                  <a:ext uri="{FF2B5EF4-FFF2-40B4-BE49-F238E27FC236}">
                    <a16:creationId xmlns:a16="http://schemas.microsoft.com/office/drawing/2014/main" id="{CF6E59BE-B125-4A81-8FF3-95E1CCB8243B}"/>
                  </a:ext>
                </a:extLst>
              </p:cNvPr>
              <p:cNvSpPr/>
              <p:nvPr/>
            </p:nvSpPr>
            <p:spPr>
              <a:xfrm>
                <a:off x="5755481" y="3599497"/>
                <a:ext cx="680085" cy="295275"/>
              </a:xfrm>
              <a:custGeom>
                <a:avLst/>
                <a:gdLst>
                  <a:gd name="connsiteX0" fmla="*/ 582930 w 680085"/>
                  <a:gd name="connsiteY0" fmla="*/ 196882 h 295275"/>
                  <a:gd name="connsiteX1" fmla="*/ 558641 w 680085"/>
                  <a:gd name="connsiteY1" fmla="*/ 172307 h 295275"/>
                  <a:gd name="connsiteX2" fmla="*/ 582930 w 680085"/>
                  <a:gd name="connsiteY2" fmla="*/ 147733 h 295275"/>
                  <a:gd name="connsiteX3" fmla="*/ 607219 w 680085"/>
                  <a:gd name="connsiteY3" fmla="*/ 172307 h 295275"/>
                  <a:gd name="connsiteX4" fmla="*/ 582930 w 680085"/>
                  <a:gd name="connsiteY4" fmla="*/ 196882 h 295275"/>
                  <a:gd name="connsiteX5" fmla="*/ 582930 w 680085"/>
                  <a:gd name="connsiteY5" fmla="*/ 196882 h 295275"/>
                  <a:gd name="connsiteX6" fmla="*/ 340043 w 680085"/>
                  <a:gd name="connsiteY6" fmla="*/ 98488 h 295275"/>
                  <a:gd name="connsiteX7" fmla="*/ 0 w 680085"/>
                  <a:gd name="connsiteY7" fmla="*/ 95 h 295275"/>
                  <a:gd name="connsiteX8" fmla="*/ 0 w 680085"/>
                  <a:gd name="connsiteY8" fmla="*/ 196882 h 295275"/>
                  <a:gd name="connsiteX9" fmla="*/ 340043 w 680085"/>
                  <a:gd name="connsiteY9" fmla="*/ 295275 h 295275"/>
                  <a:gd name="connsiteX10" fmla="*/ 680085 w 680085"/>
                  <a:gd name="connsiteY10" fmla="*/ 196882 h 295275"/>
                  <a:gd name="connsiteX11" fmla="*/ 680085 w 680085"/>
                  <a:gd name="connsiteY11" fmla="*/ 0 h 295275"/>
                  <a:gd name="connsiteX12" fmla="*/ 340043 w 680085"/>
                  <a:gd name="connsiteY12" fmla="*/ 98488 h 295275"/>
                  <a:gd name="connsiteX13" fmla="*/ 340043 w 680085"/>
                  <a:gd name="connsiteY13" fmla="*/ 984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275">
                    <a:moveTo>
                      <a:pt x="582930" y="196882"/>
                    </a:moveTo>
                    <a:cubicBezTo>
                      <a:pt x="568357" y="196882"/>
                      <a:pt x="558641" y="187071"/>
                      <a:pt x="558641" y="172307"/>
                    </a:cubicBezTo>
                    <a:cubicBezTo>
                      <a:pt x="558641" y="157544"/>
                      <a:pt x="568357" y="147733"/>
                      <a:pt x="582930" y="147733"/>
                    </a:cubicBezTo>
                    <a:cubicBezTo>
                      <a:pt x="597503" y="147733"/>
                      <a:pt x="607219" y="157544"/>
                      <a:pt x="607219" y="172307"/>
                    </a:cubicBezTo>
                    <a:cubicBezTo>
                      <a:pt x="607219" y="187071"/>
                      <a:pt x="597503" y="196882"/>
                      <a:pt x="582930" y="196882"/>
                    </a:cubicBezTo>
                    <a:lnTo>
                      <a:pt x="582930" y="196882"/>
                    </a:lnTo>
                    <a:close/>
                    <a:moveTo>
                      <a:pt x="340043" y="98488"/>
                    </a:moveTo>
                    <a:cubicBezTo>
                      <a:pt x="152972" y="98488"/>
                      <a:pt x="0" y="54197"/>
                      <a:pt x="0" y="95"/>
                    </a:cubicBezTo>
                    <a:lnTo>
                      <a:pt x="0" y="196882"/>
                    </a:lnTo>
                    <a:cubicBezTo>
                      <a:pt x="0" y="250984"/>
                      <a:pt x="153067" y="295275"/>
                      <a:pt x="340043" y="295275"/>
                    </a:cubicBezTo>
                    <a:cubicBezTo>
                      <a:pt x="527018" y="295275"/>
                      <a:pt x="680085" y="250984"/>
                      <a:pt x="680085" y="196882"/>
                    </a:cubicBezTo>
                    <a:lnTo>
                      <a:pt x="680085" y="0"/>
                    </a:lnTo>
                    <a:cubicBezTo>
                      <a:pt x="680085" y="54197"/>
                      <a:pt x="527114" y="98488"/>
                      <a:pt x="340043" y="98488"/>
                    </a:cubicBezTo>
                    <a:lnTo>
                      <a:pt x="340043" y="98488"/>
                    </a:lnTo>
                    <a:close/>
                  </a:path>
                </a:pathLst>
              </a:custGeom>
              <a:grpFill/>
              <a:ln w="19050" cap="flat">
                <a:solidFill>
                  <a:schemeClr val="accent5"/>
                </a:solidFill>
                <a:prstDash val="solid"/>
                <a:miter/>
              </a:ln>
            </p:spPr>
            <p:txBody>
              <a:bodyPr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77" name="Graphic 276">
              <a:extLst>
                <a:ext uri="{FF2B5EF4-FFF2-40B4-BE49-F238E27FC236}">
                  <a16:creationId xmlns:a16="http://schemas.microsoft.com/office/drawing/2014/main" id="{DDA72E2E-10AA-4431-A1CA-3F649ADA8DB4}"/>
                </a:ext>
              </a:extLst>
            </p:cNvPr>
            <p:cNvGrpSpPr/>
            <p:nvPr/>
          </p:nvGrpSpPr>
          <p:grpSpPr>
            <a:xfrm>
              <a:off x="5269447" y="3940222"/>
              <a:ext cx="510189" cy="716571"/>
              <a:chOff x="5755481" y="2939577"/>
              <a:chExt cx="680085" cy="955195"/>
            </a:xfrm>
            <a:solidFill>
              <a:schemeClr val="bg1"/>
            </a:solidFill>
          </p:grpSpPr>
          <p:sp>
            <p:nvSpPr>
              <p:cNvPr id="778" name="Freeform: Shape 288">
                <a:extLst>
                  <a:ext uri="{FF2B5EF4-FFF2-40B4-BE49-F238E27FC236}">
                    <a16:creationId xmlns:a16="http://schemas.microsoft.com/office/drawing/2014/main" id="{DB0ED929-084F-4004-8956-194026794A8E}"/>
                  </a:ext>
                </a:extLst>
              </p:cNvPr>
              <p:cNvSpPr/>
              <p:nvPr/>
            </p:nvSpPr>
            <p:spPr>
              <a:xfrm>
                <a:off x="5755481" y="2939577"/>
                <a:ext cx="680085" cy="196787"/>
              </a:xfrm>
              <a:custGeom>
                <a:avLst/>
                <a:gdLst>
                  <a:gd name="connsiteX0" fmla="*/ 680085 w 680085"/>
                  <a:gd name="connsiteY0" fmla="*/ 98393 h 196786"/>
                  <a:gd name="connsiteX1" fmla="*/ 340043 w 680085"/>
                  <a:gd name="connsiteY1" fmla="*/ 196787 h 196786"/>
                  <a:gd name="connsiteX2" fmla="*/ 0 w 680085"/>
                  <a:gd name="connsiteY2" fmla="*/ 98393 h 196786"/>
                  <a:gd name="connsiteX3" fmla="*/ 340043 w 680085"/>
                  <a:gd name="connsiteY3" fmla="*/ 0 h 196786"/>
                  <a:gd name="connsiteX4" fmla="*/ 680085 w 680085"/>
                  <a:gd name="connsiteY4" fmla="*/ 98393 h 196786"/>
                  <a:gd name="connsiteX5" fmla="*/ 680085 w 680085"/>
                  <a:gd name="connsiteY5" fmla="*/ 98393 h 1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 h="196786">
                    <a:moveTo>
                      <a:pt x="680085" y="98393"/>
                    </a:moveTo>
                    <a:cubicBezTo>
                      <a:pt x="680085" y="152781"/>
                      <a:pt x="527876" y="196787"/>
                      <a:pt x="340043" y="196787"/>
                    </a:cubicBezTo>
                    <a:cubicBezTo>
                      <a:pt x="152210" y="196787"/>
                      <a:pt x="0" y="152686"/>
                      <a:pt x="0" y="98393"/>
                    </a:cubicBezTo>
                    <a:cubicBezTo>
                      <a:pt x="0" y="44006"/>
                      <a:pt x="152210" y="0"/>
                      <a:pt x="340043" y="0"/>
                    </a:cubicBezTo>
                    <a:cubicBezTo>
                      <a:pt x="527876" y="0"/>
                      <a:pt x="680085" y="44101"/>
                      <a:pt x="680085" y="98393"/>
                    </a:cubicBezTo>
                    <a:lnTo>
                      <a:pt x="680085" y="98393"/>
                    </a:lnTo>
                    <a:close/>
                  </a:path>
                </a:pathLst>
              </a:custGeom>
              <a:grpFill/>
              <a:ln w="19050" cap="flat">
                <a:solidFill>
                  <a:schemeClr val="accent1"/>
                </a:solidFill>
                <a:prstDash val="solid"/>
                <a:miter/>
              </a:ln>
            </p:spPr>
            <p:txBody>
              <a:bodyPr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9" name="Freeform: Shape 289">
                <a:extLst>
                  <a:ext uri="{FF2B5EF4-FFF2-40B4-BE49-F238E27FC236}">
                    <a16:creationId xmlns:a16="http://schemas.microsoft.com/office/drawing/2014/main" id="{9BF34BBD-66FA-4C18-8157-34C8F6BF03A6}"/>
                  </a:ext>
                </a:extLst>
              </p:cNvPr>
              <p:cNvSpPr/>
              <p:nvPr/>
            </p:nvSpPr>
            <p:spPr>
              <a:xfrm>
                <a:off x="5755481" y="3107530"/>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9"/>
                      <a:pt x="153067" y="295180"/>
                      <a:pt x="340043" y="295180"/>
                    </a:cubicBezTo>
                    <a:cubicBezTo>
                      <a:pt x="527018" y="295180"/>
                      <a:pt x="680085" y="250889"/>
                      <a:pt x="680085" y="196787"/>
                    </a:cubicBezTo>
                    <a:lnTo>
                      <a:pt x="680085" y="0"/>
                    </a:lnTo>
                    <a:cubicBezTo>
                      <a:pt x="680085" y="54102"/>
                      <a:pt x="527114" y="98393"/>
                      <a:pt x="340043" y="98393"/>
                    </a:cubicBezTo>
                    <a:lnTo>
                      <a:pt x="340043" y="98393"/>
                    </a:lnTo>
                    <a:close/>
                  </a:path>
                </a:pathLst>
              </a:custGeom>
              <a:grpFill/>
              <a:ln w="19050" cap="flat">
                <a:solidFill>
                  <a:schemeClr val="accent1"/>
                </a:solidFill>
                <a:prstDash val="solid"/>
                <a:miter/>
              </a:ln>
            </p:spPr>
            <p:txBody>
              <a:bodyPr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0" name="Freeform: Shape 290">
                <a:extLst>
                  <a:ext uri="{FF2B5EF4-FFF2-40B4-BE49-F238E27FC236}">
                    <a16:creationId xmlns:a16="http://schemas.microsoft.com/office/drawing/2014/main" id="{96059B58-7D17-4EB0-A87E-78C923A9D937}"/>
                  </a:ext>
                </a:extLst>
              </p:cNvPr>
              <p:cNvSpPr/>
              <p:nvPr/>
            </p:nvSpPr>
            <p:spPr>
              <a:xfrm>
                <a:off x="5755481" y="3353561"/>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8"/>
                      <a:pt x="153067" y="295180"/>
                      <a:pt x="340043" y="295180"/>
                    </a:cubicBezTo>
                    <a:cubicBezTo>
                      <a:pt x="527018" y="295180"/>
                      <a:pt x="680085" y="250888"/>
                      <a:pt x="680085" y="196787"/>
                    </a:cubicBezTo>
                    <a:lnTo>
                      <a:pt x="680085" y="0"/>
                    </a:lnTo>
                    <a:cubicBezTo>
                      <a:pt x="680085" y="54102"/>
                      <a:pt x="527114" y="98393"/>
                      <a:pt x="340043" y="98393"/>
                    </a:cubicBezTo>
                    <a:lnTo>
                      <a:pt x="340043" y="98393"/>
                    </a:lnTo>
                    <a:close/>
                  </a:path>
                </a:pathLst>
              </a:custGeom>
              <a:grpFill/>
              <a:ln w="19050" cap="flat">
                <a:solidFill>
                  <a:schemeClr val="accent1"/>
                </a:solidFill>
                <a:prstDash val="solid"/>
                <a:miter/>
              </a:ln>
            </p:spPr>
            <p:txBody>
              <a:bodyPr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1" name="Freeform: Shape 291">
                <a:extLst>
                  <a:ext uri="{FF2B5EF4-FFF2-40B4-BE49-F238E27FC236}">
                    <a16:creationId xmlns:a16="http://schemas.microsoft.com/office/drawing/2014/main" id="{633D2560-3772-4218-B430-3E994327D8CE}"/>
                  </a:ext>
                </a:extLst>
              </p:cNvPr>
              <p:cNvSpPr/>
              <p:nvPr/>
            </p:nvSpPr>
            <p:spPr>
              <a:xfrm>
                <a:off x="5755481" y="3599497"/>
                <a:ext cx="680085" cy="295275"/>
              </a:xfrm>
              <a:custGeom>
                <a:avLst/>
                <a:gdLst>
                  <a:gd name="connsiteX0" fmla="*/ 582930 w 680085"/>
                  <a:gd name="connsiteY0" fmla="*/ 196882 h 295275"/>
                  <a:gd name="connsiteX1" fmla="*/ 558641 w 680085"/>
                  <a:gd name="connsiteY1" fmla="*/ 172307 h 295275"/>
                  <a:gd name="connsiteX2" fmla="*/ 582930 w 680085"/>
                  <a:gd name="connsiteY2" fmla="*/ 147733 h 295275"/>
                  <a:gd name="connsiteX3" fmla="*/ 607219 w 680085"/>
                  <a:gd name="connsiteY3" fmla="*/ 172307 h 295275"/>
                  <a:gd name="connsiteX4" fmla="*/ 582930 w 680085"/>
                  <a:gd name="connsiteY4" fmla="*/ 196882 h 295275"/>
                  <a:gd name="connsiteX5" fmla="*/ 582930 w 680085"/>
                  <a:gd name="connsiteY5" fmla="*/ 196882 h 295275"/>
                  <a:gd name="connsiteX6" fmla="*/ 340043 w 680085"/>
                  <a:gd name="connsiteY6" fmla="*/ 98488 h 295275"/>
                  <a:gd name="connsiteX7" fmla="*/ 0 w 680085"/>
                  <a:gd name="connsiteY7" fmla="*/ 95 h 295275"/>
                  <a:gd name="connsiteX8" fmla="*/ 0 w 680085"/>
                  <a:gd name="connsiteY8" fmla="*/ 196882 h 295275"/>
                  <a:gd name="connsiteX9" fmla="*/ 340043 w 680085"/>
                  <a:gd name="connsiteY9" fmla="*/ 295275 h 295275"/>
                  <a:gd name="connsiteX10" fmla="*/ 680085 w 680085"/>
                  <a:gd name="connsiteY10" fmla="*/ 196882 h 295275"/>
                  <a:gd name="connsiteX11" fmla="*/ 680085 w 680085"/>
                  <a:gd name="connsiteY11" fmla="*/ 0 h 295275"/>
                  <a:gd name="connsiteX12" fmla="*/ 340043 w 680085"/>
                  <a:gd name="connsiteY12" fmla="*/ 98488 h 295275"/>
                  <a:gd name="connsiteX13" fmla="*/ 340043 w 680085"/>
                  <a:gd name="connsiteY13" fmla="*/ 984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275">
                    <a:moveTo>
                      <a:pt x="582930" y="196882"/>
                    </a:moveTo>
                    <a:cubicBezTo>
                      <a:pt x="568357" y="196882"/>
                      <a:pt x="558641" y="187071"/>
                      <a:pt x="558641" y="172307"/>
                    </a:cubicBezTo>
                    <a:cubicBezTo>
                      <a:pt x="558641" y="157544"/>
                      <a:pt x="568357" y="147733"/>
                      <a:pt x="582930" y="147733"/>
                    </a:cubicBezTo>
                    <a:cubicBezTo>
                      <a:pt x="597503" y="147733"/>
                      <a:pt x="607219" y="157544"/>
                      <a:pt x="607219" y="172307"/>
                    </a:cubicBezTo>
                    <a:cubicBezTo>
                      <a:pt x="607219" y="187071"/>
                      <a:pt x="597503" y="196882"/>
                      <a:pt x="582930" y="196882"/>
                    </a:cubicBezTo>
                    <a:lnTo>
                      <a:pt x="582930" y="196882"/>
                    </a:lnTo>
                    <a:close/>
                    <a:moveTo>
                      <a:pt x="340043" y="98488"/>
                    </a:moveTo>
                    <a:cubicBezTo>
                      <a:pt x="152972" y="98488"/>
                      <a:pt x="0" y="54197"/>
                      <a:pt x="0" y="95"/>
                    </a:cubicBezTo>
                    <a:lnTo>
                      <a:pt x="0" y="196882"/>
                    </a:lnTo>
                    <a:cubicBezTo>
                      <a:pt x="0" y="250984"/>
                      <a:pt x="153067" y="295275"/>
                      <a:pt x="340043" y="295275"/>
                    </a:cubicBezTo>
                    <a:cubicBezTo>
                      <a:pt x="527018" y="295275"/>
                      <a:pt x="680085" y="250984"/>
                      <a:pt x="680085" y="196882"/>
                    </a:cubicBezTo>
                    <a:lnTo>
                      <a:pt x="680085" y="0"/>
                    </a:lnTo>
                    <a:cubicBezTo>
                      <a:pt x="680085" y="54197"/>
                      <a:pt x="527114" y="98488"/>
                      <a:pt x="340043" y="98488"/>
                    </a:cubicBezTo>
                    <a:lnTo>
                      <a:pt x="340043" y="98488"/>
                    </a:lnTo>
                    <a:close/>
                  </a:path>
                </a:pathLst>
              </a:custGeom>
              <a:grpFill/>
              <a:ln w="19050" cap="flat">
                <a:solidFill>
                  <a:schemeClr val="accent1"/>
                </a:solidFill>
                <a:prstDash val="solid"/>
                <a:miter/>
              </a:ln>
            </p:spPr>
            <p:txBody>
              <a:bodyPr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782" name="Rectangle 781">
              <a:extLst>
                <a:ext uri="{FF2B5EF4-FFF2-40B4-BE49-F238E27FC236}">
                  <a16:creationId xmlns:a16="http://schemas.microsoft.com/office/drawing/2014/main" id="{10F3687F-466D-4C69-A2BB-6BE2CE41C6B5}"/>
                </a:ext>
              </a:extLst>
            </p:cNvPr>
            <p:cNvSpPr/>
            <p:nvPr/>
          </p:nvSpPr>
          <p:spPr bwMode="auto">
            <a:xfrm>
              <a:off x="4993139" y="4512456"/>
              <a:ext cx="1062804" cy="556260"/>
            </a:xfrm>
            <a:prstGeom prst="rect">
              <a:avLst/>
            </a:prstGeom>
            <a:noFill/>
            <a:ln>
              <a:noFill/>
            </a:ln>
          </p:spPr>
          <p:txBody>
            <a:bodyPr vert="horz" wrap="square" lIns="91440" tIns="45720" rIns="91440" bIns="45720" numCol="1" anchor="ctr" anchorCtr="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WARM STORE</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ADX</a:t>
              </a:r>
            </a:p>
          </p:txBody>
        </p:sp>
        <p:cxnSp>
          <p:nvCxnSpPr>
            <p:cNvPr id="815" name="Connector: Elbow 814">
              <a:extLst>
                <a:ext uri="{FF2B5EF4-FFF2-40B4-BE49-F238E27FC236}">
                  <a16:creationId xmlns:a16="http://schemas.microsoft.com/office/drawing/2014/main" id="{59A38BE7-66D9-4462-86B1-3EA12BBD7241}"/>
                </a:ext>
              </a:extLst>
            </p:cNvPr>
            <p:cNvCxnSpPr>
              <a:cxnSpLocks/>
              <a:stCxn id="698" idx="1"/>
              <a:endCxn id="699" idx="1"/>
            </p:cNvCxnSpPr>
            <p:nvPr/>
          </p:nvCxnSpPr>
          <p:spPr>
            <a:xfrm rot="10800000">
              <a:off x="5170163" y="3482350"/>
              <a:ext cx="12700" cy="735856"/>
            </a:xfrm>
            <a:prstGeom prst="bentConnector3">
              <a:avLst>
                <a:gd name="adj1" fmla="val 1800000"/>
              </a:avLst>
            </a:prstGeom>
            <a:ln w="12700">
              <a:solidFill>
                <a:schemeClr val="tx1"/>
              </a:solidFill>
              <a:prstDash val="solid"/>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0" name="Straight Arrow Connector 829">
              <a:extLst>
                <a:ext uri="{FF2B5EF4-FFF2-40B4-BE49-F238E27FC236}">
                  <a16:creationId xmlns:a16="http://schemas.microsoft.com/office/drawing/2014/main" id="{D9AF9E1A-D584-4B2C-AE21-5A0BA4221C54}"/>
                </a:ext>
              </a:extLst>
            </p:cNvPr>
            <p:cNvCxnSpPr>
              <a:cxnSpLocks/>
            </p:cNvCxnSpPr>
            <p:nvPr/>
          </p:nvCxnSpPr>
          <p:spPr>
            <a:xfrm>
              <a:off x="4421200" y="3869340"/>
              <a:ext cx="532030" cy="0"/>
            </a:xfrm>
            <a:prstGeom prst="straightConnector1">
              <a:avLst/>
            </a:prstGeom>
            <a:ln w="12700">
              <a:solidFill>
                <a:schemeClr val="tx1"/>
              </a:solidFill>
              <a:prstDash val="solid"/>
              <a:miter lim="800000"/>
              <a:tailEnd type="none" w="lg"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6AEBCCB-A2B0-44D9-9B65-A683053D27E2}"/>
                </a:ext>
              </a:extLst>
            </p:cNvPr>
            <p:cNvSpPr/>
            <p:nvPr/>
          </p:nvSpPr>
          <p:spPr bwMode="auto">
            <a:xfrm>
              <a:off x="4993139" y="2465275"/>
              <a:ext cx="1062804" cy="741510"/>
            </a:xfrm>
            <a:prstGeom prst="rect">
              <a:avLst/>
            </a:prstGeom>
            <a:noFill/>
            <a:ln>
              <a:noFill/>
            </a:ln>
          </p:spPr>
          <p:txBody>
            <a:bodyPr vert="horz" wrap="square" lIns="91440" tIns="45720" rIns="91440" bIns="45720" numCol="1" anchor="t" anchorCtr="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COLD STORE</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800" b="0" i="0" u="none" strike="noStrike" kern="1200" cap="none" spc="0" normalizeH="0" baseline="0" noProof="0">
                  <a:ln>
                    <a:noFill/>
                  </a:ln>
                  <a:solidFill>
                    <a:srgbClr val="FFFFFF"/>
                  </a:solidFill>
                  <a:effectLst/>
                  <a:uLnTx/>
                  <a:uFillTx/>
                  <a:latin typeface="Segoe UI Semibold"/>
                  <a:ea typeface="+mn-ea"/>
                  <a:cs typeface="+mn-cs"/>
                </a:rPr>
                <a:t>ADLS Gen 2/ Azure Blob</a:t>
              </a:r>
              <a:endParaRPr kumimoji="0" lang="en-US" sz="1000" b="0"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2" name="Title 1">
            <a:extLst>
              <a:ext uri="{FF2B5EF4-FFF2-40B4-BE49-F238E27FC236}">
                <a16:creationId xmlns:a16="http://schemas.microsoft.com/office/drawing/2014/main" id="{87EEF6ED-AC92-4F6F-87DF-60EBC8B5C272}"/>
              </a:ext>
            </a:extLst>
          </p:cNvPr>
          <p:cNvSpPr>
            <a:spLocks noGrp="1"/>
          </p:cNvSpPr>
          <p:nvPr>
            <p:ph type="title"/>
          </p:nvPr>
        </p:nvSpPr>
        <p:spPr>
          <a:xfrm>
            <a:off x="455995" y="620428"/>
            <a:ext cx="11306469" cy="795089"/>
          </a:xfrm>
        </p:spPr>
        <p:txBody>
          <a:bodyPr/>
          <a:lstStyle/>
          <a:p>
            <a:r>
              <a:rPr lang="en-US"/>
              <a:t>Azure Time Series Insights pay-as-you-go high-level architecture</a:t>
            </a:r>
            <a:br>
              <a:rPr lang="en-US"/>
            </a:br>
            <a:endParaRPr lang="en-US"/>
          </a:p>
        </p:txBody>
      </p:sp>
      <p:grpSp>
        <p:nvGrpSpPr>
          <p:cNvPr id="17" name="Group 16">
            <a:extLst>
              <a:ext uri="{FF2B5EF4-FFF2-40B4-BE49-F238E27FC236}">
                <a16:creationId xmlns:a16="http://schemas.microsoft.com/office/drawing/2014/main" id="{9C9231D9-8289-4244-A858-BF44A6A55EF1}"/>
              </a:ext>
            </a:extLst>
          </p:cNvPr>
          <p:cNvGrpSpPr/>
          <p:nvPr/>
        </p:nvGrpSpPr>
        <p:grpSpPr>
          <a:xfrm>
            <a:off x="412973" y="1825234"/>
            <a:ext cx="4086119" cy="3493575"/>
            <a:chOff x="412973" y="1825234"/>
            <a:chExt cx="4086119" cy="3493575"/>
          </a:xfrm>
        </p:grpSpPr>
        <p:grpSp>
          <p:nvGrpSpPr>
            <p:cNvPr id="12" name="Group 11">
              <a:extLst>
                <a:ext uri="{FF2B5EF4-FFF2-40B4-BE49-F238E27FC236}">
                  <a16:creationId xmlns:a16="http://schemas.microsoft.com/office/drawing/2014/main" id="{E4E39569-C21F-9942-9606-BF30D61B533B}"/>
                </a:ext>
              </a:extLst>
            </p:cNvPr>
            <p:cNvGrpSpPr/>
            <p:nvPr/>
          </p:nvGrpSpPr>
          <p:grpSpPr>
            <a:xfrm>
              <a:off x="1812867" y="2820222"/>
              <a:ext cx="925979" cy="2114701"/>
              <a:chOff x="1812867" y="2820222"/>
              <a:chExt cx="925979" cy="2114701"/>
            </a:xfrm>
          </p:grpSpPr>
          <p:sp>
            <p:nvSpPr>
              <p:cNvPr id="702" name="Rectangle 701">
                <a:extLst>
                  <a:ext uri="{FF2B5EF4-FFF2-40B4-BE49-F238E27FC236}">
                    <a16:creationId xmlns:a16="http://schemas.microsoft.com/office/drawing/2014/main" id="{38043F67-5592-4982-B7C9-E8B90CDE2DC9}"/>
                  </a:ext>
                </a:extLst>
              </p:cNvPr>
              <p:cNvSpPr/>
              <p:nvPr/>
            </p:nvSpPr>
            <p:spPr bwMode="auto">
              <a:xfrm>
                <a:off x="2058364" y="4378663"/>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lumMod val="85000"/>
                        <a:lumOff val="15000"/>
                      </a:srgbClr>
                    </a:solidFill>
                    <a:effectLst/>
                    <a:uLnTx/>
                    <a:uFillTx/>
                    <a:latin typeface="Segoe UI"/>
                    <a:ea typeface="+mn-ea"/>
                    <a:cs typeface="+mn-cs"/>
                  </a:rPr>
                  <a:t>Azure</a:t>
                </a:r>
                <a:br>
                  <a:rPr kumimoji="0" lang="en-US" sz="1000" b="0" i="0" u="none" strike="noStrike" kern="1200" cap="none" spc="0" normalizeH="0" baseline="0" noProof="0">
                    <a:ln>
                      <a:noFill/>
                    </a:ln>
                    <a:solidFill>
                      <a:srgbClr val="FFFFFF">
                        <a:lumMod val="85000"/>
                        <a:lumOff val="15000"/>
                      </a:srgbClr>
                    </a:solidFill>
                    <a:effectLst/>
                    <a:uLnTx/>
                    <a:uFillTx/>
                    <a:latin typeface="Segoe UI"/>
                    <a:ea typeface="+mn-ea"/>
                    <a:cs typeface="+mn-cs"/>
                  </a:rPr>
                </a:br>
                <a:r>
                  <a:rPr kumimoji="0" lang="en-US" sz="1000" b="0" i="0" u="none" strike="noStrike" kern="1200" cap="none" spc="0" normalizeH="0" baseline="0" noProof="0">
                    <a:ln>
                      <a:noFill/>
                    </a:ln>
                    <a:solidFill>
                      <a:srgbClr val="FFFFFF">
                        <a:lumMod val="85000"/>
                        <a:lumOff val="15000"/>
                      </a:srgbClr>
                    </a:solidFill>
                    <a:effectLst/>
                    <a:uLnTx/>
                    <a:uFillTx/>
                    <a:latin typeface="Segoe UI"/>
                    <a:ea typeface="+mn-ea"/>
                    <a:cs typeface="+mn-cs"/>
                  </a:rPr>
                  <a:t>Digital Twins</a:t>
                </a:r>
              </a:p>
            </p:txBody>
          </p:sp>
          <p:sp>
            <p:nvSpPr>
              <p:cNvPr id="703" name="Rectangle 702">
                <a:extLst>
                  <a:ext uri="{FF2B5EF4-FFF2-40B4-BE49-F238E27FC236}">
                    <a16:creationId xmlns:a16="http://schemas.microsoft.com/office/drawing/2014/main" id="{FE51D644-64AF-48DD-A55E-E08C5883EBE4}"/>
                  </a:ext>
                </a:extLst>
              </p:cNvPr>
              <p:cNvSpPr/>
              <p:nvPr/>
            </p:nvSpPr>
            <p:spPr bwMode="auto">
              <a:xfrm>
                <a:off x="2058364" y="3619823"/>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lumMod val="85000"/>
                        <a:lumOff val="15000"/>
                      </a:srgbClr>
                    </a:solidFill>
                    <a:effectLst/>
                    <a:uLnTx/>
                    <a:uFillTx/>
                    <a:latin typeface="Segoe UI"/>
                    <a:ea typeface="+mn-ea"/>
                    <a:cs typeface="+mn-cs"/>
                  </a:rPr>
                  <a:t>Azure</a:t>
                </a:r>
                <a:br>
                  <a:rPr kumimoji="0" lang="en-US" sz="1000" b="0" i="0" u="none" strike="noStrike" kern="1200" cap="none" spc="0" normalizeH="0" baseline="0" noProof="0">
                    <a:ln>
                      <a:noFill/>
                    </a:ln>
                    <a:solidFill>
                      <a:srgbClr val="FFFFFF">
                        <a:lumMod val="85000"/>
                        <a:lumOff val="15000"/>
                      </a:srgbClr>
                    </a:solidFill>
                    <a:effectLst/>
                    <a:uLnTx/>
                    <a:uFillTx/>
                    <a:latin typeface="Segoe UI"/>
                    <a:ea typeface="+mn-ea"/>
                    <a:cs typeface="+mn-cs"/>
                  </a:rPr>
                </a:br>
                <a:r>
                  <a:rPr kumimoji="0" lang="en-US" sz="1000" b="0" i="0" u="none" strike="noStrike" kern="1200" cap="none" spc="0" normalizeH="0" baseline="0" noProof="0">
                    <a:ln>
                      <a:noFill/>
                    </a:ln>
                    <a:solidFill>
                      <a:srgbClr val="FFFFFF">
                        <a:lumMod val="85000"/>
                        <a:lumOff val="15000"/>
                      </a:srgbClr>
                    </a:solidFill>
                    <a:effectLst/>
                    <a:uLnTx/>
                    <a:uFillTx/>
                    <a:latin typeface="Segoe UI"/>
                    <a:ea typeface="+mn-ea"/>
                    <a:cs typeface="+mn-cs"/>
                  </a:rPr>
                  <a:t>IOT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lumMod val="85000"/>
                        <a:lumOff val="15000"/>
                      </a:srgbClr>
                    </a:solidFill>
                    <a:effectLst/>
                    <a:uLnTx/>
                    <a:uFillTx/>
                    <a:latin typeface="Segoe UI"/>
                    <a:ea typeface="+mn-ea"/>
                    <a:cs typeface="+mn-cs"/>
                  </a:rPr>
                  <a:t>Hub</a:t>
                </a:r>
              </a:p>
            </p:txBody>
          </p:sp>
          <p:sp>
            <p:nvSpPr>
              <p:cNvPr id="704" name="Rectangle 703">
                <a:extLst>
                  <a:ext uri="{FF2B5EF4-FFF2-40B4-BE49-F238E27FC236}">
                    <a16:creationId xmlns:a16="http://schemas.microsoft.com/office/drawing/2014/main" id="{C6A9CF4B-167E-4907-964C-08146F8618BB}"/>
                  </a:ext>
                </a:extLst>
              </p:cNvPr>
              <p:cNvSpPr/>
              <p:nvPr/>
            </p:nvSpPr>
            <p:spPr bwMode="auto">
              <a:xfrm>
                <a:off x="2058364" y="2820222"/>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lumMod val="85000"/>
                        <a:lumOff val="15000"/>
                      </a:srgbClr>
                    </a:solidFill>
                    <a:effectLst/>
                    <a:uLnTx/>
                    <a:uFillTx/>
                    <a:latin typeface="Segoe UI"/>
                    <a:ea typeface="+mn-ea"/>
                    <a:cs typeface="+mn-cs"/>
                  </a:rPr>
                  <a:t>Azure</a:t>
                </a:r>
                <a:br>
                  <a:rPr kumimoji="0" lang="en-US" sz="1000" b="0" i="0" u="none" strike="noStrike" kern="1200" cap="none" spc="0" normalizeH="0" baseline="0" noProof="0">
                    <a:ln>
                      <a:noFill/>
                    </a:ln>
                    <a:solidFill>
                      <a:srgbClr val="FFFFFF">
                        <a:lumMod val="85000"/>
                        <a:lumOff val="15000"/>
                      </a:srgbClr>
                    </a:solidFill>
                    <a:effectLst/>
                    <a:uLnTx/>
                    <a:uFillTx/>
                    <a:latin typeface="Segoe UI"/>
                    <a:ea typeface="+mn-ea"/>
                    <a:cs typeface="+mn-cs"/>
                  </a:rPr>
                </a:br>
                <a:r>
                  <a:rPr kumimoji="0" lang="en-US" sz="1000" b="0" i="0" u="none" strike="noStrike" kern="1200" cap="none" spc="0" normalizeH="0" baseline="0" noProof="0">
                    <a:ln>
                      <a:noFill/>
                    </a:ln>
                    <a:solidFill>
                      <a:srgbClr val="FFFFFF">
                        <a:lumMod val="85000"/>
                        <a:lumOff val="15000"/>
                      </a:srgbClr>
                    </a:solidFill>
                    <a:effectLst/>
                    <a:uLnTx/>
                    <a:uFillTx/>
                    <a:latin typeface="Segoe UI"/>
                    <a:ea typeface="+mn-ea"/>
                    <a:cs typeface="+mn-cs"/>
                  </a:rPr>
                  <a:t>Event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lumMod val="85000"/>
                        <a:lumOff val="15000"/>
                      </a:srgbClr>
                    </a:solidFill>
                    <a:effectLst/>
                    <a:uLnTx/>
                    <a:uFillTx/>
                    <a:latin typeface="Segoe UI"/>
                    <a:ea typeface="+mn-ea"/>
                    <a:cs typeface="+mn-cs"/>
                  </a:rPr>
                  <a:t>Hub</a:t>
                </a:r>
              </a:p>
            </p:txBody>
          </p:sp>
          <p:grpSp>
            <p:nvGrpSpPr>
              <p:cNvPr id="705" name="Graphic 21">
                <a:extLst>
                  <a:ext uri="{FF2B5EF4-FFF2-40B4-BE49-F238E27FC236}">
                    <a16:creationId xmlns:a16="http://schemas.microsoft.com/office/drawing/2014/main" id="{8D8E9E2A-BF1A-44D2-BE9B-9D920F880474}"/>
                  </a:ext>
                </a:extLst>
              </p:cNvPr>
              <p:cNvGrpSpPr/>
              <p:nvPr/>
            </p:nvGrpSpPr>
            <p:grpSpPr>
              <a:xfrm>
                <a:off x="1812867" y="2948383"/>
                <a:ext cx="265478" cy="295954"/>
                <a:chOff x="5653616" y="2462212"/>
                <a:chExt cx="924390" cy="951356"/>
              </a:xfrm>
              <a:solidFill>
                <a:schemeClr val="tx1"/>
              </a:solidFill>
            </p:grpSpPr>
            <p:sp>
              <p:nvSpPr>
                <p:cNvPr id="706" name="Freeform: Shape 705">
                  <a:extLst>
                    <a:ext uri="{FF2B5EF4-FFF2-40B4-BE49-F238E27FC236}">
                      <a16:creationId xmlns:a16="http://schemas.microsoft.com/office/drawing/2014/main" id="{6159E9F6-4E80-4236-B915-D853EBBF42AD}"/>
                    </a:ext>
                  </a:extLst>
                </p:cNvPr>
                <p:cNvSpPr/>
                <p:nvPr/>
              </p:nvSpPr>
              <p:spPr>
                <a:xfrm>
                  <a:off x="5653616" y="2462212"/>
                  <a:ext cx="924348" cy="220122"/>
                </a:xfrm>
                <a:custGeom>
                  <a:avLst/>
                  <a:gdLst>
                    <a:gd name="connsiteX0" fmla="*/ 2709 w 924348"/>
                    <a:gd name="connsiteY0" fmla="*/ 0 h 220122"/>
                    <a:gd name="connsiteX1" fmla="*/ 2709 w 924348"/>
                    <a:gd name="connsiteY1" fmla="*/ 220123 h 220122"/>
                    <a:gd name="connsiteX2" fmla="*/ 136440 w 924348"/>
                    <a:gd name="connsiteY2" fmla="*/ 220123 h 220122"/>
                    <a:gd name="connsiteX3" fmla="*/ 136440 w 924348"/>
                    <a:gd name="connsiteY3" fmla="*/ 124016 h 220122"/>
                    <a:gd name="connsiteX4" fmla="*/ 800333 w 924348"/>
                    <a:gd name="connsiteY4" fmla="*/ 124016 h 220122"/>
                    <a:gd name="connsiteX5" fmla="*/ 800333 w 924348"/>
                    <a:gd name="connsiteY5" fmla="*/ 220123 h 220122"/>
                    <a:gd name="connsiteX6" fmla="*/ 924348 w 924348"/>
                    <a:gd name="connsiteY6" fmla="*/ 220123 h 220122"/>
                    <a:gd name="connsiteX7" fmla="*/ 924348 w 924348"/>
                    <a:gd name="connsiteY7" fmla="*/ 0 h 220122"/>
                    <a:gd name="connsiteX8" fmla="*/ 2709 w 924348"/>
                    <a:gd name="connsiteY8" fmla="*/ 0 h 22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48" h="220122">
                      <a:moveTo>
                        <a:pt x="2709" y="0"/>
                      </a:moveTo>
                      <a:cubicBezTo>
                        <a:pt x="2709" y="0"/>
                        <a:pt x="-3387" y="220123"/>
                        <a:pt x="2709" y="220123"/>
                      </a:cubicBezTo>
                      <a:cubicBezTo>
                        <a:pt x="8805" y="220123"/>
                        <a:pt x="136440" y="220123"/>
                        <a:pt x="136440" y="220123"/>
                      </a:cubicBezTo>
                      <a:lnTo>
                        <a:pt x="136440" y="124016"/>
                      </a:lnTo>
                      <a:lnTo>
                        <a:pt x="800333" y="124016"/>
                      </a:lnTo>
                      <a:lnTo>
                        <a:pt x="800333" y="220123"/>
                      </a:lnTo>
                      <a:lnTo>
                        <a:pt x="924348" y="220123"/>
                      </a:lnTo>
                      <a:lnTo>
                        <a:pt x="924348" y="0"/>
                      </a:lnTo>
                      <a:lnTo>
                        <a:pt x="2709" y="0"/>
                      </a:lnTo>
                      <a:close/>
                    </a:path>
                  </a:pathLst>
                </a:custGeom>
                <a:solidFill>
                  <a:schemeClr val="accent5"/>
                </a:solidFill>
                <a:ln w="9525" cap="flat">
                  <a:noFill/>
                  <a:prstDash val="solid"/>
                  <a:miter/>
                </a:ln>
              </p:spPr>
              <p:txBody>
                <a:bodyPr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7" name="Freeform: Shape 706">
                  <a:extLst>
                    <a:ext uri="{FF2B5EF4-FFF2-40B4-BE49-F238E27FC236}">
                      <a16:creationId xmlns:a16="http://schemas.microsoft.com/office/drawing/2014/main" id="{1080D2EB-17DA-4987-A4EC-0E5AF5D39E77}"/>
                    </a:ext>
                  </a:extLst>
                </p:cNvPr>
                <p:cNvSpPr/>
                <p:nvPr/>
              </p:nvSpPr>
              <p:spPr>
                <a:xfrm>
                  <a:off x="5653658" y="3193351"/>
                  <a:ext cx="924348" cy="220217"/>
                </a:xfrm>
                <a:custGeom>
                  <a:avLst/>
                  <a:gdLst>
                    <a:gd name="connsiteX0" fmla="*/ 921639 w 924348"/>
                    <a:gd name="connsiteY0" fmla="*/ 220123 h 220217"/>
                    <a:gd name="connsiteX1" fmla="*/ 921639 w 924348"/>
                    <a:gd name="connsiteY1" fmla="*/ 0 h 220217"/>
                    <a:gd name="connsiteX2" fmla="*/ 787908 w 924348"/>
                    <a:gd name="connsiteY2" fmla="*/ 0 h 220217"/>
                    <a:gd name="connsiteX3" fmla="*/ 787908 w 924348"/>
                    <a:gd name="connsiteY3" fmla="*/ 96107 h 220217"/>
                    <a:gd name="connsiteX4" fmla="*/ 124016 w 924348"/>
                    <a:gd name="connsiteY4" fmla="*/ 96107 h 220217"/>
                    <a:gd name="connsiteX5" fmla="*/ 124016 w 924348"/>
                    <a:gd name="connsiteY5" fmla="*/ 95 h 220217"/>
                    <a:gd name="connsiteX6" fmla="*/ 0 w 924348"/>
                    <a:gd name="connsiteY6" fmla="*/ 95 h 220217"/>
                    <a:gd name="connsiteX7" fmla="*/ 0 w 924348"/>
                    <a:gd name="connsiteY7" fmla="*/ 220218 h 220217"/>
                    <a:gd name="connsiteX8" fmla="*/ 921639 w 924348"/>
                    <a:gd name="connsiteY8" fmla="*/ 220218 h 22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48" h="220217">
                      <a:moveTo>
                        <a:pt x="921639" y="220123"/>
                      </a:moveTo>
                      <a:cubicBezTo>
                        <a:pt x="921639" y="220123"/>
                        <a:pt x="927735" y="0"/>
                        <a:pt x="921639" y="0"/>
                      </a:cubicBezTo>
                      <a:cubicBezTo>
                        <a:pt x="915543" y="0"/>
                        <a:pt x="787908" y="0"/>
                        <a:pt x="787908" y="0"/>
                      </a:cubicBezTo>
                      <a:lnTo>
                        <a:pt x="787908" y="96107"/>
                      </a:lnTo>
                      <a:lnTo>
                        <a:pt x="124016" y="96107"/>
                      </a:lnTo>
                      <a:lnTo>
                        <a:pt x="124016" y="95"/>
                      </a:lnTo>
                      <a:lnTo>
                        <a:pt x="0" y="95"/>
                      </a:lnTo>
                      <a:lnTo>
                        <a:pt x="0" y="220218"/>
                      </a:lnTo>
                      <a:lnTo>
                        <a:pt x="921639" y="220218"/>
                      </a:lnTo>
                      <a:close/>
                    </a:path>
                  </a:pathLst>
                </a:custGeom>
                <a:solidFill>
                  <a:schemeClr val="accent5"/>
                </a:solidFill>
                <a:ln w="9525" cap="flat">
                  <a:noFill/>
                  <a:prstDash val="solid"/>
                  <a:miter/>
                </a:ln>
              </p:spPr>
              <p:txBody>
                <a:bodyPr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8" name="Freeform: Shape 707">
                  <a:extLst>
                    <a:ext uri="{FF2B5EF4-FFF2-40B4-BE49-F238E27FC236}">
                      <a16:creationId xmlns:a16="http://schemas.microsoft.com/office/drawing/2014/main" id="{25A562BB-EC18-4882-9EDF-78F7428CDC84}"/>
                    </a:ext>
                  </a:extLst>
                </p:cNvPr>
                <p:cNvSpPr/>
                <p:nvPr/>
              </p:nvSpPr>
              <p:spPr>
                <a:xfrm>
                  <a:off x="5838729" y="2682334"/>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9" name="Freeform: Shape 708">
                  <a:extLst>
                    <a:ext uri="{FF2B5EF4-FFF2-40B4-BE49-F238E27FC236}">
                      <a16:creationId xmlns:a16="http://schemas.microsoft.com/office/drawing/2014/main" id="{516D2B65-EF7F-452D-A8D8-916AA4354A8A}"/>
                    </a:ext>
                  </a:extLst>
                </p:cNvPr>
                <p:cNvSpPr/>
                <p:nvPr/>
              </p:nvSpPr>
              <p:spPr>
                <a:xfrm>
                  <a:off x="5838729" y="287073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0" name="Freeform: Shape 709">
                  <a:extLst>
                    <a:ext uri="{FF2B5EF4-FFF2-40B4-BE49-F238E27FC236}">
                      <a16:creationId xmlns:a16="http://schemas.microsoft.com/office/drawing/2014/main" id="{9230DF05-768A-496A-916E-47345D465278}"/>
                    </a:ext>
                  </a:extLst>
                </p:cNvPr>
                <p:cNvSpPr/>
                <p:nvPr/>
              </p:nvSpPr>
              <p:spPr>
                <a:xfrm>
                  <a:off x="5838729" y="3065335"/>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1" name="Freeform: Shape 710">
                  <a:extLst>
                    <a:ext uri="{FF2B5EF4-FFF2-40B4-BE49-F238E27FC236}">
                      <a16:creationId xmlns:a16="http://schemas.microsoft.com/office/drawing/2014/main" id="{CAF829ED-049D-490F-B3A5-E7F18923D031}"/>
                    </a:ext>
                  </a:extLst>
                </p:cNvPr>
                <p:cNvSpPr/>
                <p:nvPr/>
              </p:nvSpPr>
              <p:spPr>
                <a:xfrm>
                  <a:off x="6063709" y="277348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2" name="Freeform: Shape 711">
                  <a:extLst>
                    <a:ext uri="{FF2B5EF4-FFF2-40B4-BE49-F238E27FC236}">
                      <a16:creationId xmlns:a16="http://schemas.microsoft.com/office/drawing/2014/main" id="{A815AA44-B81D-4E6A-A99B-6A81BB7D11F8}"/>
                    </a:ext>
                  </a:extLst>
                </p:cNvPr>
                <p:cNvSpPr/>
                <p:nvPr/>
              </p:nvSpPr>
              <p:spPr>
                <a:xfrm>
                  <a:off x="6063709" y="2968084"/>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3" name="Freeform: Shape 712">
                  <a:extLst>
                    <a:ext uri="{FF2B5EF4-FFF2-40B4-BE49-F238E27FC236}">
                      <a16:creationId xmlns:a16="http://schemas.microsoft.com/office/drawing/2014/main" id="{0E8E6FE7-1739-479F-A4A0-AC72A01C5C7A}"/>
                    </a:ext>
                  </a:extLst>
                </p:cNvPr>
                <p:cNvSpPr/>
                <p:nvPr/>
              </p:nvSpPr>
              <p:spPr>
                <a:xfrm>
                  <a:off x="6294691" y="287073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714" name="Picture 713" descr="A picture containing clock&#10;&#10;Description automatically generated">
                <a:extLst>
                  <a:ext uri="{FF2B5EF4-FFF2-40B4-BE49-F238E27FC236}">
                    <a16:creationId xmlns:a16="http://schemas.microsoft.com/office/drawing/2014/main" id="{FEF28D39-5ACB-49BA-AF48-AA438CDF1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867" y="4441449"/>
                <a:ext cx="341096" cy="429743"/>
              </a:xfrm>
              <a:prstGeom prst="rect">
                <a:avLst/>
              </a:prstGeom>
            </p:spPr>
          </p:pic>
          <p:grpSp>
            <p:nvGrpSpPr>
              <p:cNvPr id="839" name="Graphic 21">
                <a:extLst>
                  <a:ext uri="{FF2B5EF4-FFF2-40B4-BE49-F238E27FC236}">
                    <a16:creationId xmlns:a16="http://schemas.microsoft.com/office/drawing/2014/main" id="{F5CCC674-DCB2-4012-B292-F89449360235}"/>
                  </a:ext>
                </a:extLst>
              </p:cNvPr>
              <p:cNvGrpSpPr/>
              <p:nvPr/>
            </p:nvGrpSpPr>
            <p:grpSpPr>
              <a:xfrm>
                <a:off x="1812867" y="3745935"/>
                <a:ext cx="299102" cy="304037"/>
                <a:chOff x="5614987" y="3432237"/>
                <a:chExt cx="946785" cy="962406"/>
              </a:xfrm>
              <a:solidFill>
                <a:schemeClr val="tx1"/>
              </a:solidFill>
            </p:grpSpPr>
            <p:sp>
              <p:nvSpPr>
                <p:cNvPr id="840" name="Freeform: Shape 839">
                  <a:extLst>
                    <a:ext uri="{FF2B5EF4-FFF2-40B4-BE49-F238E27FC236}">
                      <a16:creationId xmlns:a16="http://schemas.microsoft.com/office/drawing/2014/main" id="{D7003B95-1A07-408F-8DED-860FBBC8CB3E}"/>
                    </a:ext>
                  </a:extLst>
                </p:cNvPr>
                <p:cNvSpPr/>
                <p:nvPr/>
              </p:nvSpPr>
              <p:spPr>
                <a:xfrm>
                  <a:off x="6288880" y="3432237"/>
                  <a:ext cx="272891" cy="267747"/>
                </a:xfrm>
                <a:custGeom>
                  <a:avLst/>
                  <a:gdLst>
                    <a:gd name="connsiteX0" fmla="*/ 0 w 272891"/>
                    <a:gd name="connsiteY0" fmla="*/ 0 h 267747"/>
                    <a:gd name="connsiteX1" fmla="*/ 0 w 272891"/>
                    <a:gd name="connsiteY1" fmla="*/ 124016 h 267747"/>
                    <a:gd name="connsiteX2" fmla="*/ 148876 w 272891"/>
                    <a:gd name="connsiteY2" fmla="*/ 124016 h 267747"/>
                    <a:gd name="connsiteX3" fmla="*/ 148876 w 272891"/>
                    <a:gd name="connsiteY3" fmla="*/ 267748 h 267747"/>
                    <a:gd name="connsiteX4" fmla="*/ 272891 w 272891"/>
                    <a:gd name="connsiteY4" fmla="*/ 267748 h 267747"/>
                    <a:gd name="connsiteX5" fmla="*/ 272891 w 272891"/>
                    <a:gd name="connsiteY5" fmla="*/ 0 h 267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747">
                      <a:moveTo>
                        <a:pt x="0" y="0"/>
                      </a:moveTo>
                      <a:lnTo>
                        <a:pt x="0" y="124016"/>
                      </a:lnTo>
                      <a:lnTo>
                        <a:pt x="148876" y="124016"/>
                      </a:lnTo>
                      <a:lnTo>
                        <a:pt x="148876" y="267748"/>
                      </a:lnTo>
                      <a:lnTo>
                        <a:pt x="272891" y="267748"/>
                      </a:lnTo>
                      <a:lnTo>
                        <a:pt x="272891" y="0"/>
                      </a:lnTo>
                      <a:close/>
                    </a:path>
                  </a:pathLst>
                </a:custGeom>
                <a:solidFill>
                  <a:schemeClr val="accent5"/>
                </a:solidFill>
                <a:ln w="9525" cap="flat">
                  <a:noFill/>
                  <a:prstDash val="solid"/>
                  <a:miter/>
                </a:ln>
              </p:spPr>
              <p:txBody>
                <a:bodyPr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1" name="Freeform: Shape 840">
                  <a:extLst>
                    <a:ext uri="{FF2B5EF4-FFF2-40B4-BE49-F238E27FC236}">
                      <a16:creationId xmlns:a16="http://schemas.microsoft.com/office/drawing/2014/main" id="{28162816-2541-4E57-9D69-55F1EA1CB363}"/>
                    </a:ext>
                  </a:extLst>
                </p:cNvPr>
                <p:cNvSpPr/>
                <p:nvPr/>
              </p:nvSpPr>
              <p:spPr>
                <a:xfrm>
                  <a:off x="5614987" y="4126991"/>
                  <a:ext cx="272891" cy="267652"/>
                </a:xfrm>
                <a:custGeom>
                  <a:avLst/>
                  <a:gdLst>
                    <a:gd name="connsiteX0" fmla="*/ 272891 w 272891"/>
                    <a:gd name="connsiteY0" fmla="*/ 267653 h 267652"/>
                    <a:gd name="connsiteX1" fmla="*/ 272891 w 272891"/>
                    <a:gd name="connsiteY1" fmla="*/ 143637 h 267652"/>
                    <a:gd name="connsiteX2" fmla="*/ 124016 w 272891"/>
                    <a:gd name="connsiteY2" fmla="*/ 143637 h 267652"/>
                    <a:gd name="connsiteX3" fmla="*/ 124016 w 272891"/>
                    <a:gd name="connsiteY3" fmla="*/ 0 h 267652"/>
                    <a:gd name="connsiteX4" fmla="*/ 0 w 272891"/>
                    <a:gd name="connsiteY4" fmla="*/ 0 h 267652"/>
                    <a:gd name="connsiteX5" fmla="*/ 0 w 272891"/>
                    <a:gd name="connsiteY5" fmla="*/ 267653 h 26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652">
                      <a:moveTo>
                        <a:pt x="272891" y="267653"/>
                      </a:moveTo>
                      <a:lnTo>
                        <a:pt x="272891" y="143637"/>
                      </a:lnTo>
                      <a:lnTo>
                        <a:pt x="124016" y="143637"/>
                      </a:lnTo>
                      <a:lnTo>
                        <a:pt x="124016" y="0"/>
                      </a:lnTo>
                      <a:lnTo>
                        <a:pt x="0" y="0"/>
                      </a:lnTo>
                      <a:lnTo>
                        <a:pt x="0" y="267653"/>
                      </a:lnTo>
                      <a:close/>
                    </a:path>
                  </a:pathLst>
                </a:custGeom>
                <a:solidFill>
                  <a:schemeClr val="accent5"/>
                </a:solidFill>
                <a:ln w="9525" cap="flat">
                  <a:noFill/>
                  <a:prstDash val="solid"/>
                  <a:miter/>
                </a:ln>
              </p:spPr>
              <p:txBody>
                <a:bodyPr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2" name="Freeform: Shape 841">
                  <a:extLst>
                    <a:ext uri="{FF2B5EF4-FFF2-40B4-BE49-F238E27FC236}">
                      <a16:creationId xmlns:a16="http://schemas.microsoft.com/office/drawing/2014/main" id="{4BE78AC5-C6F7-4DF2-8D36-481464015CDB}"/>
                    </a:ext>
                  </a:extLst>
                </p:cNvPr>
                <p:cNvSpPr/>
                <p:nvPr/>
              </p:nvSpPr>
              <p:spPr>
                <a:xfrm>
                  <a:off x="5690329" y="3495864"/>
                  <a:ext cx="803338" cy="804195"/>
                </a:xfrm>
                <a:custGeom>
                  <a:avLst/>
                  <a:gdLst>
                    <a:gd name="connsiteX0" fmla="*/ 719804 w 803338"/>
                    <a:gd name="connsiteY0" fmla="*/ 637127 h 804195"/>
                    <a:gd name="connsiteX1" fmla="*/ 710851 w 803338"/>
                    <a:gd name="connsiteY1" fmla="*/ 637604 h 804195"/>
                    <a:gd name="connsiteX2" fmla="*/ 602456 w 803338"/>
                    <a:gd name="connsiteY2" fmla="*/ 466630 h 804195"/>
                    <a:gd name="connsiteX3" fmla="*/ 640366 w 803338"/>
                    <a:gd name="connsiteY3" fmla="*/ 385001 h 804195"/>
                    <a:gd name="connsiteX4" fmla="*/ 533400 w 803338"/>
                    <a:gd name="connsiteY4" fmla="*/ 278035 h 804195"/>
                    <a:gd name="connsiteX5" fmla="*/ 493871 w 803338"/>
                    <a:gd name="connsiteY5" fmla="*/ 285655 h 804195"/>
                    <a:gd name="connsiteX6" fmla="*/ 388334 w 803338"/>
                    <a:gd name="connsiteY6" fmla="*/ 143542 h 804195"/>
                    <a:gd name="connsiteX7" fmla="*/ 407765 w 803338"/>
                    <a:gd name="connsiteY7" fmla="*/ 88392 h 804195"/>
                    <a:gd name="connsiteX8" fmla="*/ 319373 w 803338"/>
                    <a:gd name="connsiteY8" fmla="*/ 0 h 804195"/>
                    <a:gd name="connsiteX9" fmla="*/ 230981 w 803338"/>
                    <a:gd name="connsiteY9" fmla="*/ 88392 h 804195"/>
                    <a:gd name="connsiteX10" fmla="*/ 319373 w 803338"/>
                    <a:gd name="connsiteY10" fmla="*/ 176784 h 804195"/>
                    <a:gd name="connsiteX11" fmla="*/ 329470 w 803338"/>
                    <a:gd name="connsiteY11" fmla="*/ 176117 h 804195"/>
                    <a:gd name="connsiteX12" fmla="*/ 442627 w 803338"/>
                    <a:gd name="connsiteY12" fmla="*/ 328517 h 804195"/>
                    <a:gd name="connsiteX13" fmla="*/ 428720 w 803338"/>
                    <a:gd name="connsiteY13" fmla="*/ 362807 h 804195"/>
                    <a:gd name="connsiteX14" fmla="*/ 131826 w 803338"/>
                    <a:gd name="connsiteY14" fmla="*/ 389477 h 804195"/>
                    <a:gd name="connsiteX15" fmla="*/ 71342 w 803338"/>
                    <a:gd name="connsiteY15" fmla="*/ 355759 h 804195"/>
                    <a:gd name="connsiteX16" fmla="*/ 0 w 803338"/>
                    <a:gd name="connsiteY16" fmla="*/ 427101 h 804195"/>
                    <a:gd name="connsiteX17" fmla="*/ 71342 w 803338"/>
                    <a:gd name="connsiteY17" fmla="*/ 498443 h 804195"/>
                    <a:gd name="connsiteX18" fmla="*/ 136589 w 803338"/>
                    <a:gd name="connsiteY18" fmla="*/ 455962 h 804195"/>
                    <a:gd name="connsiteX19" fmla="*/ 435959 w 803338"/>
                    <a:gd name="connsiteY19" fmla="*/ 429006 h 804195"/>
                    <a:gd name="connsiteX20" fmla="*/ 455200 w 803338"/>
                    <a:gd name="connsiteY20" fmla="*/ 457867 h 804195"/>
                    <a:gd name="connsiteX21" fmla="*/ 372047 w 803338"/>
                    <a:gd name="connsiteY21" fmla="*/ 592550 h 804195"/>
                    <a:gd name="connsiteX22" fmla="*/ 371189 w 803338"/>
                    <a:gd name="connsiteY22" fmla="*/ 592550 h 804195"/>
                    <a:gd name="connsiteX23" fmla="*/ 299847 w 803338"/>
                    <a:gd name="connsiteY23" fmla="*/ 663893 h 804195"/>
                    <a:gd name="connsiteX24" fmla="*/ 371189 w 803338"/>
                    <a:gd name="connsiteY24" fmla="*/ 735235 h 804195"/>
                    <a:gd name="connsiteX25" fmla="*/ 442532 w 803338"/>
                    <a:gd name="connsiteY25" fmla="*/ 663893 h 804195"/>
                    <a:gd name="connsiteX26" fmla="*/ 430625 w 803338"/>
                    <a:gd name="connsiteY26" fmla="*/ 624554 h 804195"/>
                    <a:gd name="connsiteX27" fmla="*/ 513588 w 803338"/>
                    <a:gd name="connsiteY27" fmla="*/ 490157 h 804195"/>
                    <a:gd name="connsiteX28" fmla="*/ 533305 w 803338"/>
                    <a:gd name="connsiteY28" fmla="*/ 492061 h 804195"/>
                    <a:gd name="connsiteX29" fmla="*/ 539401 w 803338"/>
                    <a:gd name="connsiteY29" fmla="*/ 491776 h 804195"/>
                    <a:gd name="connsiteX30" fmla="*/ 652939 w 803338"/>
                    <a:gd name="connsiteY30" fmla="*/ 670846 h 804195"/>
                    <a:gd name="connsiteX31" fmla="*/ 636270 w 803338"/>
                    <a:gd name="connsiteY31" fmla="*/ 720661 h 804195"/>
                    <a:gd name="connsiteX32" fmla="*/ 719804 w 803338"/>
                    <a:gd name="connsiteY32" fmla="*/ 804196 h 804195"/>
                    <a:gd name="connsiteX33" fmla="*/ 803339 w 803338"/>
                    <a:gd name="connsiteY33" fmla="*/ 720661 h 804195"/>
                    <a:gd name="connsiteX34" fmla="*/ 719804 w 803338"/>
                    <a:gd name="connsiteY34" fmla="*/ 637127 h 80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3338" h="804195">
                      <a:moveTo>
                        <a:pt x="719804" y="637127"/>
                      </a:moveTo>
                      <a:cubicBezTo>
                        <a:pt x="716756" y="637127"/>
                        <a:pt x="713804" y="637318"/>
                        <a:pt x="710851" y="637604"/>
                      </a:cubicBezTo>
                      <a:lnTo>
                        <a:pt x="602456" y="466630"/>
                      </a:lnTo>
                      <a:cubicBezTo>
                        <a:pt x="625602" y="447008"/>
                        <a:pt x="640366" y="417767"/>
                        <a:pt x="640366" y="385001"/>
                      </a:cubicBezTo>
                      <a:cubicBezTo>
                        <a:pt x="640366" y="325946"/>
                        <a:pt x="592455" y="278035"/>
                        <a:pt x="533400" y="278035"/>
                      </a:cubicBezTo>
                      <a:cubicBezTo>
                        <a:pt x="519398" y="278035"/>
                        <a:pt x="506159" y="280797"/>
                        <a:pt x="493871" y="285655"/>
                      </a:cubicBezTo>
                      <a:lnTo>
                        <a:pt x="388334" y="143542"/>
                      </a:lnTo>
                      <a:cubicBezTo>
                        <a:pt x="400431" y="128397"/>
                        <a:pt x="407765" y="109252"/>
                        <a:pt x="407765" y="88392"/>
                      </a:cubicBezTo>
                      <a:cubicBezTo>
                        <a:pt x="407765" y="39624"/>
                        <a:pt x="368237" y="0"/>
                        <a:pt x="319373" y="0"/>
                      </a:cubicBezTo>
                      <a:cubicBezTo>
                        <a:pt x="270605" y="0"/>
                        <a:pt x="230981" y="39529"/>
                        <a:pt x="230981" y="88392"/>
                      </a:cubicBezTo>
                      <a:cubicBezTo>
                        <a:pt x="230981" y="137160"/>
                        <a:pt x="270510" y="176784"/>
                        <a:pt x="319373" y="176784"/>
                      </a:cubicBezTo>
                      <a:cubicBezTo>
                        <a:pt x="322802" y="176784"/>
                        <a:pt x="326136" y="176498"/>
                        <a:pt x="329470" y="176117"/>
                      </a:cubicBezTo>
                      <a:lnTo>
                        <a:pt x="442627" y="328517"/>
                      </a:lnTo>
                      <a:cubicBezTo>
                        <a:pt x="436150" y="338900"/>
                        <a:pt x="431292" y="350425"/>
                        <a:pt x="428720" y="362807"/>
                      </a:cubicBezTo>
                      <a:cubicBezTo>
                        <a:pt x="323279" y="372428"/>
                        <a:pt x="200597" y="383572"/>
                        <a:pt x="131826" y="389477"/>
                      </a:cubicBezTo>
                      <a:cubicBezTo>
                        <a:pt x="119253" y="369284"/>
                        <a:pt x="96869" y="355759"/>
                        <a:pt x="71342" y="355759"/>
                      </a:cubicBezTo>
                      <a:cubicBezTo>
                        <a:pt x="31909" y="355759"/>
                        <a:pt x="0" y="387668"/>
                        <a:pt x="0" y="427101"/>
                      </a:cubicBezTo>
                      <a:cubicBezTo>
                        <a:pt x="0" y="466535"/>
                        <a:pt x="31909" y="498443"/>
                        <a:pt x="71342" y="498443"/>
                      </a:cubicBezTo>
                      <a:cubicBezTo>
                        <a:pt x="100489" y="498443"/>
                        <a:pt x="125444" y="480917"/>
                        <a:pt x="136589" y="455962"/>
                      </a:cubicBezTo>
                      <a:cubicBezTo>
                        <a:pt x="210979" y="449580"/>
                        <a:pt x="342043" y="437674"/>
                        <a:pt x="435959" y="429006"/>
                      </a:cubicBezTo>
                      <a:cubicBezTo>
                        <a:pt x="440817" y="439674"/>
                        <a:pt x="447294" y="449390"/>
                        <a:pt x="455200" y="457867"/>
                      </a:cubicBezTo>
                      <a:lnTo>
                        <a:pt x="372047" y="592550"/>
                      </a:lnTo>
                      <a:cubicBezTo>
                        <a:pt x="371761" y="592550"/>
                        <a:pt x="371475" y="592550"/>
                        <a:pt x="371189" y="592550"/>
                      </a:cubicBezTo>
                      <a:cubicBezTo>
                        <a:pt x="331756" y="592550"/>
                        <a:pt x="299847" y="624459"/>
                        <a:pt x="299847" y="663893"/>
                      </a:cubicBezTo>
                      <a:cubicBezTo>
                        <a:pt x="299847" y="703326"/>
                        <a:pt x="331756" y="735235"/>
                        <a:pt x="371189" y="735235"/>
                      </a:cubicBezTo>
                      <a:cubicBezTo>
                        <a:pt x="410623" y="735235"/>
                        <a:pt x="442532" y="703326"/>
                        <a:pt x="442532" y="663893"/>
                      </a:cubicBezTo>
                      <a:cubicBezTo>
                        <a:pt x="442532" y="649319"/>
                        <a:pt x="438150" y="635794"/>
                        <a:pt x="430625" y="624554"/>
                      </a:cubicBezTo>
                      <a:lnTo>
                        <a:pt x="513588" y="490157"/>
                      </a:lnTo>
                      <a:cubicBezTo>
                        <a:pt x="519970" y="491395"/>
                        <a:pt x="526542" y="492061"/>
                        <a:pt x="533305" y="492061"/>
                      </a:cubicBezTo>
                      <a:cubicBezTo>
                        <a:pt x="535400" y="492061"/>
                        <a:pt x="537401" y="491871"/>
                        <a:pt x="539401" y="491776"/>
                      </a:cubicBezTo>
                      <a:lnTo>
                        <a:pt x="652939" y="670846"/>
                      </a:lnTo>
                      <a:cubicBezTo>
                        <a:pt x="642557" y="684752"/>
                        <a:pt x="636270" y="701993"/>
                        <a:pt x="636270" y="720661"/>
                      </a:cubicBezTo>
                      <a:cubicBezTo>
                        <a:pt x="636270" y="766763"/>
                        <a:pt x="673608" y="804196"/>
                        <a:pt x="719804" y="804196"/>
                      </a:cubicBezTo>
                      <a:cubicBezTo>
                        <a:pt x="766001" y="804196"/>
                        <a:pt x="803339" y="766858"/>
                        <a:pt x="803339" y="720661"/>
                      </a:cubicBezTo>
                      <a:cubicBezTo>
                        <a:pt x="803339" y="674465"/>
                        <a:pt x="765905" y="637127"/>
                        <a:pt x="719804" y="637127"/>
                      </a:cubicBezTo>
                      <a:close/>
                    </a:path>
                  </a:pathLst>
                </a:custGeom>
                <a:grpFill/>
                <a:ln w="9525" cap="flat">
                  <a:noFill/>
                  <a:prstDash val="solid"/>
                  <a:miter/>
                </a:ln>
              </p:spPr>
              <p:txBody>
                <a:bodyPr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EF0AB500-9205-9743-BCF2-D690F89731F5}"/>
                </a:ext>
              </a:extLst>
            </p:cNvPr>
            <p:cNvGrpSpPr/>
            <p:nvPr/>
          </p:nvGrpSpPr>
          <p:grpSpPr>
            <a:xfrm>
              <a:off x="2738845" y="3088902"/>
              <a:ext cx="459325" cy="1567892"/>
              <a:chOff x="2738845" y="3088902"/>
              <a:chExt cx="459325" cy="1567892"/>
            </a:xfrm>
          </p:grpSpPr>
          <p:cxnSp>
            <p:nvCxnSpPr>
              <p:cNvPr id="843" name="Connector: Elbow 842">
                <a:extLst>
                  <a:ext uri="{FF2B5EF4-FFF2-40B4-BE49-F238E27FC236}">
                    <a16:creationId xmlns:a16="http://schemas.microsoft.com/office/drawing/2014/main" id="{1D0239DD-BAE8-4640-98EC-6A422A059BF0}"/>
                  </a:ext>
                </a:extLst>
              </p:cNvPr>
              <p:cNvCxnSpPr>
                <a:cxnSpLocks/>
                <a:endCxn id="702" idx="3"/>
              </p:cNvCxnSpPr>
              <p:nvPr/>
            </p:nvCxnSpPr>
            <p:spPr>
              <a:xfrm rot="5400000">
                <a:off x="2061563" y="3766185"/>
                <a:ext cx="1567892" cy="213325"/>
              </a:xfrm>
              <a:prstGeom prst="bentConnector2">
                <a:avLst/>
              </a:prstGeom>
              <a:ln w="12700">
                <a:solidFill>
                  <a:schemeClr val="tx1"/>
                </a:solidFill>
                <a:prstDash val="solid"/>
                <a:miter lim="800000"/>
                <a:tailEnd type="none" w="lg" len="med"/>
              </a:ln>
            </p:spPr>
            <p:style>
              <a:lnRef idx="1">
                <a:schemeClr val="accent1"/>
              </a:lnRef>
              <a:fillRef idx="0">
                <a:schemeClr val="accent1"/>
              </a:fillRef>
              <a:effectRef idx="0">
                <a:schemeClr val="accent1"/>
              </a:effectRef>
              <a:fontRef idx="minor">
                <a:schemeClr val="tx1"/>
              </a:fontRef>
            </p:style>
          </p:cxnSp>
          <p:cxnSp>
            <p:nvCxnSpPr>
              <p:cNvPr id="844" name="Straight Arrow Connector 843">
                <a:extLst>
                  <a:ext uri="{FF2B5EF4-FFF2-40B4-BE49-F238E27FC236}">
                    <a16:creationId xmlns:a16="http://schemas.microsoft.com/office/drawing/2014/main" id="{EAC3EFC9-2642-4E12-84DE-83D5D36BEF8D}"/>
                  </a:ext>
                </a:extLst>
              </p:cNvPr>
              <p:cNvCxnSpPr>
                <a:cxnSpLocks/>
              </p:cNvCxnSpPr>
              <p:nvPr/>
            </p:nvCxnSpPr>
            <p:spPr>
              <a:xfrm>
                <a:off x="2738845" y="3869340"/>
                <a:ext cx="459325" cy="0"/>
              </a:xfrm>
              <a:prstGeom prst="straightConnector1">
                <a:avLst/>
              </a:prstGeom>
              <a:ln w="12700">
                <a:solidFill>
                  <a:schemeClr val="tx1"/>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cxnSp>
            <p:nvCxnSpPr>
              <p:cNvPr id="845" name="Straight Arrow Connector 844">
                <a:extLst>
                  <a:ext uri="{FF2B5EF4-FFF2-40B4-BE49-F238E27FC236}">
                    <a16:creationId xmlns:a16="http://schemas.microsoft.com/office/drawing/2014/main" id="{F6986656-C8D8-48AF-9139-852463F805BF}"/>
                  </a:ext>
                </a:extLst>
              </p:cNvPr>
              <p:cNvCxnSpPr>
                <a:cxnSpLocks/>
              </p:cNvCxnSpPr>
              <p:nvPr/>
            </p:nvCxnSpPr>
            <p:spPr>
              <a:xfrm flipH="1">
                <a:off x="2738845" y="3093726"/>
                <a:ext cx="223270" cy="0"/>
              </a:xfrm>
              <a:prstGeom prst="straightConnector1">
                <a:avLst/>
              </a:prstGeom>
              <a:ln w="12700">
                <a:solidFill>
                  <a:schemeClr val="tx1"/>
                </a:solidFill>
                <a:prstDash val="solid"/>
                <a:miter lim="800000"/>
                <a:tailEnd type="none" w="med" len="sm"/>
              </a:ln>
            </p:spPr>
            <p:style>
              <a:lnRef idx="1">
                <a:schemeClr val="accent1"/>
              </a:lnRef>
              <a:fillRef idx="0">
                <a:schemeClr val="accent1"/>
              </a:fillRef>
              <a:effectRef idx="0">
                <a:schemeClr val="accent1"/>
              </a:effectRef>
              <a:fontRef idx="minor">
                <a:schemeClr val="tx1"/>
              </a:fontRef>
            </p:style>
          </p:cxnSp>
        </p:grpSp>
        <p:sp>
          <p:nvSpPr>
            <p:cNvPr id="1022" name="network" title="Icon of a device or computer network">
              <a:extLst>
                <a:ext uri="{FF2B5EF4-FFF2-40B4-BE49-F238E27FC236}">
                  <a16:creationId xmlns:a16="http://schemas.microsoft.com/office/drawing/2014/main" id="{B78E9AC5-9CA5-4148-A691-B5C2D030EE87}"/>
                </a:ext>
              </a:extLst>
            </p:cNvPr>
            <p:cNvSpPr>
              <a:spLocks noChangeAspect="1" noEditPoints="1"/>
            </p:cNvSpPr>
            <p:nvPr/>
          </p:nvSpPr>
          <p:spPr bwMode="auto">
            <a:xfrm>
              <a:off x="544196" y="1825234"/>
              <a:ext cx="267144" cy="27815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9" name="Rectangle 1028">
              <a:extLst>
                <a:ext uri="{FF2B5EF4-FFF2-40B4-BE49-F238E27FC236}">
                  <a16:creationId xmlns:a16="http://schemas.microsoft.com/office/drawing/2014/main" id="{B53CCD92-45AF-40A4-ADFC-696F320AC387}"/>
                </a:ext>
              </a:extLst>
            </p:cNvPr>
            <p:cNvSpPr/>
            <p:nvPr/>
          </p:nvSpPr>
          <p:spPr bwMode="auto">
            <a:xfrm>
              <a:off x="2574950" y="3876789"/>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7CE92C57-05FD-3B4B-9EAE-7068D5E9175C}"/>
                </a:ext>
              </a:extLst>
            </p:cNvPr>
            <p:cNvGrpSpPr/>
            <p:nvPr/>
          </p:nvGrpSpPr>
          <p:grpSpPr>
            <a:xfrm>
              <a:off x="3059935" y="2251856"/>
              <a:ext cx="1439157" cy="2437370"/>
              <a:chOff x="3059935" y="2251856"/>
              <a:chExt cx="1439157" cy="2437370"/>
            </a:xfrm>
          </p:grpSpPr>
          <p:sp>
            <p:nvSpPr>
              <p:cNvPr id="695" name="Rectangle 694">
                <a:extLst>
                  <a:ext uri="{FF2B5EF4-FFF2-40B4-BE49-F238E27FC236}">
                    <a16:creationId xmlns:a16="http://schemas.microsoft.com/office/drawing/2014/main" id="{EFE67C7D-311A-4C4C-BED5-959F2FB8170F}"/>
                  </a:ext>
                </a:extLst>
              </p:cNvPr>
              <p:cNvSpPr/>
              <p:nvPr/>
            </p:nvSpPr>
            <p:spPr bwMode="auto">
              <a:xfrm>
                <a:off x="3687390" y="2251856"/>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26" name="Picture 725">
                <a:extLst>
                  <a:ext uri="{FF2B5EF4-FFF2-40B4-BE49-F238E27FC236}">
                    <a16:creationId xmlns:a16="http://schemas.microsoft.com/office/drawing/2014/main" id="{D6056316-4A5C-4F53-8944-553D730BF996}"/>
                  </a:ext>
                </a:extLst>
              </p:cNvPr>
              <p:cNvPicPr>
                <a:picLocks noChangeAspect="1"/>
              </p:cNvPicPr>
              <p:nvPr/>
            </p:nvPicPr>
            <p:blipFill>
              <a:blip r:embed="rId4">
                <a:lum bright="70000" contrast="-70000"/>
              </a:blip>
              <a:stretch>
                <a:fillRect/>
              </a:stretch>
            </p:blipFill>
            <p:spPr>
              <a:xfrm>
                <a:off x="3268636" y="3386645"/>
                <a:ext cx="1048388" cy="904388"/>
              </a:xfrm>
              <a:prstGeom prst="rect">
                <a:avLst/>
              </a:prstGeom>
            </p:spPr>
          </p:pic>
          <p:grpSp>
            <p:nvGrpSpPr>
              <p:cNvPr id="810" name="Group 809">
                <a:extLst>
                  <a:ext uri="{FF2B5EF4-FFF2-40B4-BE49-F238E27FC236}">
                    <a16:creationId xmlns:a16="http://schemas.microsoft.com/office/drawing/2014/main" id="{46F1ECE7-19D8-49F8-B5B9-3D4980C99CFA}"/>
                  </a:ext>
                </a:extLst>
              </p:cNvPr>
              <p:cNvGrpSpPr/>
              <p:nvPr/>
            </p:nvGrpSpPr>
            <p:grpSpPr>
              <a:xfrm>
                <a:off x="3594648" y="2505899"/>
                <a:ext cx="353076" cy="381008"/>
                <a:chOff x="3218968" y="2962504"/>
                <a:chExt cx="388384" cy="419109"/>
              </a:xfrm>
            </p:grpSpPr>
            <p:pic>
              <p:nvPicPr>
                <p:cNvPr id="811" name="Picture 810">
                  <a:extLst>
                    <a:ext uri="{FF2B5EF4-FFF2-40B4-BE49-F238E27FC236}">
                      <a16:creationId xmlns:a16="http://schemas.microsoft.com/office/drawing/2014/main" id="{5D27300A-F573-4B4B-BC73-48279F7DBF31}"/>
                    </a:ext>
                  </a:extLst>
                </p:cNvPr>
                <p:cNvPicPr>
                  <a:picLocks noChangeAspect="1"/>
                </p:cNvPicPr>
                <p:nvPr/>
              </p:nvPicPr>
              <p:blipFill>
                <a:blip r:embed="rId5">
                  <a:duotone>
                    <a:schemeClr val="bg2">
                      <a:shade val="45000"/>
                      <a:satMod val="135000"/>
                    </a:schemeClr>
                    <a:prstClr val="white"/>
                  </a:duotone>
                  <a:lum bright="40000" contrast="40000"/>
                </a:blip>
                <a:stretch>
                  <a:fillRect/>
                </a:stretch>
              </p:blipFill>
              <p:spPr>
                <a:xfrm>
                  <a:off x="3331329" y="2962504"/>
                  <a:ext cx="150917" cy="150917"/>
                </a:xfrm>
                <a:prstGeom prst="rect">
                  <a:avLst/>
                </a:prstGeom>
              </p:spPr>
            </p:pic>
            <p:pic>
              <p:nvPicPr>
                <p:cNvPr id="812" name="Picture 811">
                  <a:extLst>
                    <a:ext uri="{FF2B5EF4-FFF2-40B4-BE49-F238E27FC236}">
                      <a16:creationId xmlns:a16="http://schemas.microsoft.com/office/drawing/2014/main" id="{9E3F7A4A-FA80-4FDE-BA62-2C91F18FBC0B}"/>
                    </a:ext>
                  </a:extLst>
                </p:cNvPr>
                <p:cNvPicPr>
                  <a:picLocks noChangeAspect="1"/>
                </p:cNvPicPr>
                <p:nvPr/>
              </p:nvPicPr>
              <p:blipFill>
                <a:blip r:embed="rId5">
                  <a:duotone>
                    <a:schemeClr val="bg2">
                      <a:shade val="45000"/>
                      <a:satMod val="135000"/>
                    </a:schemeClr>
                    <a:prstClr val="white"/>
                  </a:duotone>
                  <a:lum bright="40000" contrast="40000"/>
                </a:blip>
                <a:stretch>
                  <a:fillRect/>
                </a:stretch>
              </p:blipFill>
              <p:spPr>
                <a:xfrm>
                  <a:off x="3456435" y="3051218"/>
                  <a:ext cx="150917" cy="150917"/>
                </a:xfrm>
                <a:prstGeom prst="rect">
                  <a:avLst/>
                </a:prstGeom>
              </p:spPr>
            </p:pic>
            <p:pic>
              <p:nvPicPr>
                <p:cNvPr id="813" name="Graphic 812">
                  <a:extLst>
                    <a:ext uri="{FF2B5EF4-FFF2-40B4-BE49-F238E27FC236}">
                      <a16:creationId xmlns:a16="http://schemas.microsoft.com/office/drawing/2014/main" id="{54F38220-4C9D-472D-B534-6EA55DEFC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18968" y="3130350"/>
                  <a:ext cx="251263" cy="251263"/>
                </a:xfrm>
                <a:prstGeom prst="rect">
                  <a:avLst/>
                </a:prstGeom>
              </p:spPr>
            </p:pic>
          </p:grpSp>
          <p:sp>
            <p:nvSpPr>
              <p:cNvPr id="816" name="Rounded Rectangle 21">
                <a:extLst>
                  <a:ext uri="{FF2B5EF4-FFF2-40B4-BE49-F238E27FC236}">
                    <a16:creationId xmlns:a16="http://schemas.microsoft.com/office/drawing/2014/main" id="{03D39333-ADB9-424D-A271-F63A3D13391E}"/>
                  </a:ext>
                </a:extLst>
              </p:cNvPr>
              <p:cNvSpPr/>
              <p:nvPr/>
            </p:nvSpPr>
            <p:spPr bwMode="auto">
              <a:xfrm>
                <a:off x="3059935" y="4365143"/>
                <a:ext cx="1439157" cy="324083"/>
              </a:xfrm>
              <a:prstGeom prst="roundRect">
                <a:avLst>
                  <a:gd name="adj" fmla="val 27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Ingestion </a:t>
                </a:r>
                <a:br>
                  <a:rPr kumimoji="0" lang="en-US" sz="1000" b="0" i="0" u="none" strike="noStrike" kern="1200" cap="none" spc="0" normalizeH="0" baseline="0" noProof="0">
                    <a:ln>
                      <a:noFill/>
                    </a:ln>
                    <a:solidFill>
                      <a:srgbClr val="FFFFFF"/>
                    </a:solidFill>
                    <a:effectLst/>
                    <a:uLnTx/>
                    <a:uFillTx/>
                    <a:latin typeface="Segoe UI"/>
                    <a:ea typeface="+mn-ea"/>
                    <a:cs typeface="+mn-cs"/>
                  </a:rPr>
                </a:br>
                <a:r>
                  <a:rPr kumimoji="0" lang="en-US" sz="1000" b="0" i="0" u="none" strike="noStrike" kern="1200" cap="none" spc="0" normalizeH="0" baseline="0" noProof="0">
                    <a:ln>
                      <a:noFill/>
                    </a:ln>
                    <a:solidFill>
                      <a:srgbClr val="FFFFFF"/>
                    </a:solidFill>
                    <a:effectLst/>
                    <a:uLnTx/>
                    <a:uFillTx/>
                    <a:latin typeface="Segoe UI"/>
                    <a:ea typeface="+mn-ea"/>
                    <a:cs typeface="+mn-cs"/>
                  </a:rPr>
                  <a:t>processing</a:t>
                </a:r>
              </a:p>
            </p:txBody>
          </p:sp>
          <p:cxnSp>
            <p:nvCxnSpPr>
              <p:cNvPr id="821" name="Straight Arrow Connector 820">
                <a:extLst>
                  <a:ext uri="{FF2B5EF4-FFF2-40B4-BE49-F238E27FC236}">
                    <a16:creationId xmlns:a16="http://schemas.microsoft.com/office/drawing/2014/main" id="{99C7D456-3E36-4F41-AF1E-B35EA65EE9FD}"/>
                  </a:ext>
                </a:extLst>
              </p:cNvPr>
              <p:cNvCxnSpPr>
                <a:cxnSpLocks/>
              </p:cNvCxnSpPr>
              <p:nvPr/>
            </p:nvCxnSpPr>
            <p:spPr>
              <a:xfrm flipV="1">
                <a:off x="3771343" y="3034698"/>
                <a:ext cx="0" cy="285208"/>
              </a:xfrm>
              <a:prstGeom prst="straightConnector1">
                <a:avLst/>
              </a:prstGeom>
              <a:ln w="12700">
                <a:solidFill>
                  <a:schemeClr val="tx1"/>
                </a:solidFill>
                <a:prstDash val="solid"/>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7C3B62C8-79C4-4B4C-8B7A-48A7D076655E}"/>
                  </a:ext>
                </a:extLst>
              </p:cNvPr>
              <p:cNvGrpSpPr/>
              <p:nvPr/>
            </p:nvGrpSpPr>
            <p:grpSpPr>
              <a:xfrm>
                <a:off x="3497023" y="2429829"/>
                <a:ext cx="548640" cy="548640"/>
                <a:chOff x="3497023" y="2671875"/>
                <a:chExt cx="548640" cy="548640"/>
              </a:xfrm>
            </p:grpSpPr>
            <p:sp>
              <p:nvSpPr>
                <p:cNvPr id="153" name="Oval 152">
                  <a:extLst>
                    <a:ext uri="{FF2B5EF4-FFF2-40B4-BE49-F238E27FC236}">
                      <a16:creationId xmlns:a16="http://schemas.microsoft.com/office/drawing/2014/main" id="{EAF7A2E9-95DE-2B4E-B3EE-4CB377FE2328}"/>
                    </a:ext>
                  </a:extLst>
                </p:cNvPr>
                <p:cNvSpPr/>
                <p:nvPr/>
              </p:nvSpPr>
              <p:spPr bwMode="auto">
                <a:xfrm>
                  <a:off x="3497023" y="2671875"/>
                  <a:ext cx="548640" cy="548640"/>
                </a:xfrm>
                <a:prstGeom prst="ellipse">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4" name="Graphic 153">
                  <a:extLst>
                    <a:ext uri="{FF2B5EF4-FFF2-40B4-BE49-F238E27FC236}">
                      <a16:creationId xmlns:a16="http://schemas.microsoft.com/office/drawing/2014/main" id="{53862EED-8EB5-2541-BB61-5EA73EBA104F}"/>
                    </a:ext>
                  </a:extLst>
                </p:cNvPr>
                <p:cNvPicPr>
                  <a:picLocks noChangeAspect="1"/>
                </p:cNvPicPr>
                <p:nvPr/>
              </p:nvPicPr>
              <p:blipFill>
                <a:blip r:embed="rId8">
                  <a:biLevel thresh="2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94648" y="2900533"/>
                  <a:ext cx="228421" cy="228421"/>
                </a:xfrm>
                <a:prstGeom prst="rect">
                  <a:avLst/>
                </a:prstGeom>
              </p:spPr>
            </p:pic>
            <p:pic>
              <p:nvPicPr>
                <p:cNvPr id="155" name="Picture 154">
                  <a:extLst>
                    <a:ext uri="{FF2B5EF4-FFF2-40B4-BE49-F238E27FC236}">
                      <a16:creationId xmlns:a16="http://schemas.microsoft.com/office/drawing/2014/main" id="{5ACC2E33-3063-A148-BFB4-4D5B8300FECC}"/>
                    </a:ext>
                  </a:extLst>
                </p:cNvPr>
                <p:cNvPicPr>
                  <a:picLocks noChangeAspect="1"/>
                </p:cNvPicPr>
                <p:nvPr/>
              </p:nvPicPr>
              <p:blipFill>
                <a:blip r:embed="rId10">
                  <a:biLevel thresh="25000"/>
                </a:blip>
                <a:stretch>
                  <a:fillRect/>
                </a:stretch>
              </p:blipFill>
              <p:spPr>
                <a:xfrm>
                  <a:off x="3712269" y="2736833"/>
                  <a:ext cx="137197" cy="137197"/>
                </a:xfrm>
                <a:prstGeom prst="rect">
                  <a:avLst/>
                </a:prstGeom>
              </p:spPr>
            </p:pic>
            <p:pic>
              <p:nvPicPr>
                <p:cNvPr id="156" name="Picture 155">
                  <a:extLst>
                    <a:ext uri="{FF2B5EF4-FFF2-40B4-BE49-F238E27FC236}">
                      <a16:creationId xmlns:a16="http://schemas.microsoft.com/office/drawing/2014/main" id="{0E29A317-0F55-4F4B-B631-43BFA6FF59E3}"/>
                    </a:ext>
                  </a:extLst>
                </p:cNvPr>
                <p:cNvPicPr>
                  <a:picLocks noChangeAspect="1"/>
                </p:cNvPicPr>
                <p:nvPr/>
              </p:nvPicPr>
              <p:blipFill>
                <a:blip r:embed="rId10">
                  <a:biLevel thresh="25000"/>
                </a:blip>
                <a:stretch>
                  <a:fillRect/>
                </a:stretch>
              </p:blipFill>
              <p:spPr>
                <a:xfrm>
                  <a:off x="3826958" y="2817845"/>
                  <a:ext cx="137197" cy="137197"/>
                </a:xfrm>
                <a:prstGeom prst="rect">
                  <a:avLst/>
                </a:prstGeom>
              </p:spPr>
            </p:pic>
          </p:grpSp>
        </p:grpSp>
        <p:grpSp>
          <p:nvGrpSpPr>
            <p:cNvPr id="11" name="Group 10">
              <a:extLst>
                <a:ext uri="{FF2B5EF4-FFF2-40B4-BE49-F238E27FC236}">
                  <a16:creationId xmlns:a16="http://schemas.microsoft.com/office/drawing/2014/main" id="{538EC365-EA84-3B43-A256-2BA854DE68F8}"/>
                </a:ext>
              </a:extLst>
            </p:cNvPr>
            <p:cNvGrpSpPr/>
            <p:nvPr/>
          </p:nvGrpSpPr>
          <p:grpSpPr>
            <a:xfrm>
              <a:off x="412973" y="2434768"/>
              <a:ext cx="1325877" cy="2884041"/>
              <a:chOff x="412973" y="2434768"/>
              <a:chExt cx="1325877" cy="2884041"/>
            </a:xfrm>
          </p:grpSpPr>
          <p:sp>
            <p:nvSpPr>
              <p:cNvPr id="1016" name="Freeform: Shape 1015">
                <a:extLst>
                  <a:ext uri="{FF2B5EF4-FFF2-40B4-BE49-F238E27FC236}">
                    <a16:creationId xmlns:a16="http://schemas.microsoft.com/office/drawing/2014/main" id="{0AAD54A1-4101-4AF1-8F08-BE8D47F41258}"/>
                  </a:ext>
                </a:extLst>
              </p:cNvPr>
              <p:cNvSpPr/>
              <p:nvPr/>
            </p:nvSpPr>
            <p:spPr bwMode="auto">
              <a:xfrm>
                <a:off x="694230" y="2655127"/>
                <a:ext cx="992070" cy="2443324"/>
              </a:xfrm>
              <a:custGeom>
                <a:avLst/>
                <a:gdLst>
                  <a:gd name="connsiteX0" fmla="*/ 568562 w 992070"/>
                  <a:gd name="connsiteY0" fmla="*/ 0 h 2443324"/>
                  <a:gd name="connsiteX1" fmla="*/ 676485 w 992070"/>
                  <a:gd name="connsiteY1" fmla="*/ 0 h 2443324"/>
                  <a:gd name="connsiteX2" fmla="*/ 676485 w 992070"/>
                  <a:gd name="connsiteY2" fmla="*/ 387341 h 2443324"/>
                  <a:gd name="connsiteX3" fmla="*/ 992070 w 992070"/>
                  <a:gd name="connsiteY3" fmla="*/ 387341 h 2443324"/>
                  <a:gd name="connsiteX4" fmla="*/ 992070 w 992070"/>
                  <a:gd name="connsiteY4" fmla="*/ 497069 h 2443324"/>
                  <a:gd name="connsiteX5" fmla="*/ 676485 w 992070"/>
                  <a:gd name="connsiteY5" fmla="*/ 497069 h 2443324"/>
                  <a:gd name="connsiteX6" fmla="*/ 676485 w 992070"/>
                  <a:gd name="connsiteY6" fmla="*/ 1165808 h 2443324"/>
                  <a:gd name="connsiteX7" fmla="*/ 992070 w 992070"/>
                  <a:gd name="connsiteY7" fmla="*/ 1165808 h 2443324"/>
                  <a:gd name="connsiteX8" fmla="*/ 992070 w 992070"/>
                  <a:gd name="connsiteY8" fmla="*/ 1275536 h 2443324"/>
                  <a:gd name="connsiteX9" fmla="*/ 676485 w 992070"/>
                  <a:gd name="connsiteY9" fmla="*/ 1275536 h 2443324"/>
                  <a:gd name="connsiteX10" fmla="*/ 676485 w 992070"/>
                  <a:gd name="connsiteY10" fmla="*/ 1944275 h 2443324"/>
                  <a:gd name="connsiteX11" fmla="*/ 992070 w 992070"/>
                  <a:gd name="connsiteY11" fmla="*/ 1944275 h 2443324"/>
                  <a:gd name="connsiteX12" fmla="*/ 992070 w 992070"/>
                  <a:gd name="connsiteY12" fmla="*/ 2054003 h 2443324"/>
                  <a:gd name="connsiteX13" fmla="*/ 676485 w 992070"/>
                  <a:gd name="connsiteY13" fmla="*/ 2054003 h 2443324"/>
                  <a:gd name="connsiteX14" fmla="*/ 676485 w 992070"/>
                  <a:gd name="connsiteY14" fmla="*/ 2443322 h 2443324"/>
                  <a:gd name="connsiteX15" fmla="*/ 672478 w 992070"/>
                  <a:gd name="connsiteY15" fmla="*/ 2443322 h 2443324"/>
                  <a:gd name="connsiteX16" fmla="*/ 672478 w 992070"/>
                  <a:gd name="connsiteY16" fmla="*/ 2443324 h 2443324"/>
                  <a:gd name="connsiteX17" fmla="*/ 1 w 992070"/>
                  <a:gd name="connsiteY17" fmla="*/ 2443324 h 2443324"/>
                  <a:gd name="connsiteX18" fmla="*/ 1 w 992070"/>
                  <a:gd name="connsiteY18" fmla="*/ 2335401 h 2443324"/>
                  <a:gd name="connsiteX19" fmla="*/ 568562 w 992070"/>
                  <a:gd name="connsiteY19" fmla="*/ 2335401 h 2443324"/>
                  <a:gd name="connsiteX20" fmla="*/ 568562 w 992070"/>
                  <a:gd name="connsiteY20" fmla="*/ 1664857 h 2443324"/>
                  <a:gd name="connsiteX21" fmla="*/ 0 w 992070"/>
                  <a:gd name="connsiteY21" fmla="*/ 1664857 h 2443324"/>
                  <a:gd name="connsiteX22" fmla="*/ 0 w 992070"/>
                  <a:gd name="connsiteY22" fmla="*/ 1556934 h 2443324"/>
                  <a:gd name="connsiteX23" fmla="*/ 568562 w 992070"/>
                  <a:gd name="connsiteY23" fmla="*/ 1556934 h 2443324"/>
                  <a:gd name="connsiteX24" fmla="*/ 568562 w 992070"/>
                  <a:gd name="connsiteY24" fmla="*/ 886392 h 2443324"/>
                  <a:gd name="connsiteX25" fmla="*/ 2361 w 992070"/>
                  <a:gd name="connsiteY25" fmla="*/ 886392 h 2443324"/>
                  <a:gd name="connsiteX26" fmla="*/ 2361 w 992070"/>
                  <a:gd name="connsiteY26" fmla="*/ 778469 h 2443324"/>
                  <a:gd name="connsiteX27" fmla="*/ 568562 w 992070"/>
                  <a:gd name="connsiteY27" fmla="*/ 778469 h 2443324"/>
                  <a:gd name="connsiteX28" fmla="*/ 568562 w 992070"/>
                  <a:gd name="connsiteY28" fmla="*/ 107924 h 2443324"/>
                  <a:gd name="connsiteX29" fmla="*/ 0 w 992070"/>
                  <a:gd name="connsiteY29" fmla="*/ 107924 h 2443324"/>
                  <a:gd name="connsiteX30" fmla="*/ 0 w 992070"/>
                  <a:gd name="connsiteY30" fmla="*/ 1 h 2443324"/>
                  <a:gd name="connsiteX31" fmla="*/ 568562 w 992070"/>
                  <a:gd name="connsiteY31" fmla="*/ 1 h 244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2070" h="2443324">
                    <a:moveTo>
                      <a:pt x="568562" y="0"/>
                    </a:moveTo>
                    <a:lnTo>
                      <a:pt x="676485" y="0"/>
                    </a:lnTo>
                    <a:lnTo>
                      <a:pt x="676485" y="387341"/>
                    </a:lnTo>
                    <a:lnTo>
                      <a:pt x="992070" y="387341"/>
                    </a:lnTo>
                    <a:lnTo>
                      <a:pt x="992070" y="497069"/>
                    </a:lnTo>
                    <a:lnTo>
                      <a:pt x="676485" y="497069"/>
                    </a:lnTo>
                    <a:lnTo>
                      <a:pt x="676485" y="1165808"/>
                    </a:lnTo>
                    <a:lnTo>
                      <a:pt x="992070" y="1165808"/>
                    </a:lnTo>
                    <a:lnTo>
                      <a:pt x="992070" y="1275536"/>
                    </a:lnTo>
                    <a:lnTo>
                      <a:pt x="676485" y="1275536"/>
                    </a:lnTo>
                    <a:lnTo>
                      <a:pt x="676485" y="1944275"/>
                    </a:lnTo>
                    <a:lnTo>
                      <a:pt x="992070" y="1944275"/>
                    </a:lnTo>
                    <a:lnTo>
                      <a:pt x="992070" y="2054003"/>
                    </a:lnTo>
                    <a:lnTo>
                      <a:pt x="676485" y="2054003"/>
                    </a:lnTo>
                    <a:lnTo>
                      <a:pt x="676485" y="2443322"/>
                    </a:lnTo>
                    <a:lnTo>
                      <a:pt x="672478" y="2443322"/>
                    </a:lnTo>
                    <a:lnTo>
                      <a:pt x="672478" y="2443324"/>
                    </a:lnTo>
                    <a:lnTo>
                      <a:pt x="1" y="2443324"/>
                    </a:lnTo>
                    <a:lnTo>
                      <a:pt x="1" y="2335401"/>
                    </a:lnTo>
                    <a:lnTo>
                      <a:pt x="568562" y="2335401"/>
                    </a:lnTo>
                    <a:lnTo>
                      <a:pt x="568562" y="1664857"/>
                    </a:lnTo>
                    <a:lnTo>
                      <a:pt x="0" y="1664857"/>
                    </a:lnTo>
                    <a:lnTo>
                      <a:pt x="0" y="1556934"/>
                    </a:lnTo>
                    <a:lnTo>
                      <a:pt x="568562" y="1556934"/>
                    </a:lnTo>
                    <a:lnTo>
                      <a:pt x="568562" y="886392"/>
                    </a:lnTo>
                    <a:lnTo>
                      <a:pt x="2361" y="886392"/>
                    </a:lnTo>
                    <a:lnTo>
                      <a:pt x="2361" y="778469"/>
                    </a:lnTo>
                    <a:lnTo>
                      <a:pt x="568562" y="778469"/>
                    </a:lnTo>
                    <a:lnTo>
                      <a:pt x="568562" y="107924"/>
                    </a:lnTo>
                    <a:lnTo>
                      <a:pt x="0" y="107924"/>
                    </a:lnTo>
                    <a:lnTo>
                      <a:pt x="0" y="1"/>
                    </a:lnTo>
                    <a:lnTo>
                      <a:pt x="568562" y="1"/>
                    </a:lnTo>
                    <a:close/>
                  </a:path>
                </a:pathLst>
              </a:cu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3" name="Oval 1022">
                <a:extLst>
                  <a:ext uri="{FF2B5EF4-FFF2-40B4-BE49-F238E27FC236}">
                    <a16:creationId xmlns:a16="http://schemas.microsoft.com/office/drawing/2014/main" id="{FF4E7A4F-8F0D-43C0-B787-3F78900E87D1}"/>
                  </a:ext>
                </a:extLst>
              </p:cNvPr>
              <p:cNvSpPr/>
              <p:nvPr/>
            </p:nvSpPr>
            <p:spPr bwMode="auto">
              <a:xfrm>
                <a:off x="412973" y="2434768"/>
                <a:ext cx="548640" cy="548640"/>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024" name="Truck" title="Icon of a truck with a storage trailer">
                <a:extLst>
                  <a:ext uri="{FF2B5EF4-FFF2-40B4-BE49-F238E27FC236}">
                    <a16:creationId xmlns:a16="http://schemas.microsoft.com/office/drawing/2014/main" id="{969CCDDF-4CAD-4DA3-8FAF-6BB6430E078D}"/>
                  </a:ext>
                </a:extLst>
              </p:cNvPr>
              <p:cNvSpPr>
                <a:spLocks noChangeAspect="1" noEditPoints="1"/>
              </p:cNvSpPr>
              <p:nvPr/>
            </p:nvSpPr>
            <p:spPr bwMode="auto">
              <a:xfrm>
                <a:off x="497126" y="2619617"/>
                <a:ext cx="380335" cy="174071"/>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25" name="Oval 1024">
                <a:extLst>
                  <a:ext uri="{FF2B5EF4-FFF2-40B4-BE49-F238E27FC236}">
                    <a16:creationId xmlns:a16="http://schemas.microsoft.com/office/drawing/2014/main" id="{E45FD62B-6D39-4942-A819-FFD1116262A0}"/>
                  </a:ext>
                </a:extLst>
              </p:cNvPr>
              <p:cNvSpPr/>
              <p:nvPr/>
            </p:nvSpPr>
            <p:spPr bwMode="auto">
              <a:xfrm>
                <a:off x="412973" y="3213235"/>
                <a:ext cx="548640" cy="548640"/>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6" name="building_7" title="Icon of a building with a curved section protruding from it">
                <a:extLst>
                  <a:ext uri="{FF2B5EF4-FFF2-40B4-BE49-F238E27FC236}">
                    <a16:creationId xmlns:a16="http://schemas.microsoft.com/office/drawing/2014/main" id="{6A3C3BC0-9AC9-4C88-86B5-21950F381C5C}"/>
                  </a:ext>
                </a:extLst>
              </p:cNvPr>
              <p:cNvSpPr>
                <a:spLocks noChangeAspect="1" noEditPoints="1"/>
              </p:cNvSpPr>
              <p:nvPr/>
            </p:nvSpPr>
            <p:spPr bwMode="auto">
              <a:xfrm>
                <a:off x="555949" y="3333715"/>
                <a:ext cx="262689" cy="297445"/>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0" name="Oval 1029">
                <a:extLst>
                  <a:ext uri="{FF2B5EF4-FFF2-40B4-BE49-F238E27FC236}">
                    <a16:creationId xmlns:a16="http://schemas.microsoft.com/office/drawing/2014/main" id="{2C117973-F495-4384-A3C4-E87D5B75C5F4}"/>
                  </a:ext>
                </a:extLst>
              </p:cNvPr>
              <p:cNvSpPr/>
              <p:nvPr/>
            </p:nvSpPr>
            <p:spPr bwMode="auto">
              <a:xfrm>
                <a:off x="412973" y="3991702"/>
                <a:ext cx="548640" cy="548640"/>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31" name="building_11" title="Icon of a school house">
                <a:extLst>
                  <a:ext uri="{FF2B5EF4-FFF2-40B4-BE49-F238E27FC236}">
                    <a16:creationId xmlns:a16="http://schemas.microsoft.com/office/drawing/2014/main" id="{40C68361-AE6E-437D-825E-A03F3878EE6D}"/>
                  </a:ext>
                </a:extLst>
              </p:cNvPr>
              <p:cNvSpPr>
                <a:spLocks noChangeAspect="1" noEditPoints="1"/>
              </p:cNvSpPr>
              <p:nvPr/>
            </p:nvSpPr>
            <p:spPr bwMode="auto">
              <a:xfrm>
                <a:off x="491865" y="4136496"/>
                <a:ext cx="371807" cy="200145"/>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2" name="Oval 1031">
                <a:extLst>
                  <a:ext uri="{FF2B5EF4-FFF2-40B4-BE49-F238E27FC236}">
                    <a16:creationId xmlns:a16="http://schemas.microsoft.com/office/drawing/2014/main" id="{FF133045-C369-48D5-ACD7-2CA2C5C228D3}"/>
                  </a:ext>
                </a:extLst>
              </p:cNvPr>
              <p:cNvSpPr/>
              <p:nvPr/>
            </p:nvSpPr>
            <p:spPr bwMode="auto">
              <a:xfrm>
                <a:off x="412973" y="4770169"/>
                <a:ext cx="548640" cy="548640"/>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033" name="factory_3" title="Icon of a factory">
                <a:extLst>
                  <a:ext uri="{FF2B5EF4-FFF2-40B4-BE49-F238E27FC236}">
                    <a16:creationId xmlns:a16="http://schemas.microsoft.com/office/drawing/2014/main" id="{4653842B-1012-4E13-9CAC-3B3B4FE92D0F}"/>
                  </a:ext>
                </a:extLst>
              </p:cNvPr>
              <p:cNvSpPr>
                <a:spLocks noChangeAspect="1" noEditPoints="1"/>
              </p:cNvSpPr>
              <p:nvPr/>
            </p:nvSpPr>
            <p:spPr bwMode="auto">
              <a:xfrm>
                <a:off x="523698" y="4922874"/>
                <a:ext cx="327190" cy="2026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E7E57AB1-FB2A-40BE-9C96-EDCDDD6C02BD}"/>
                  </a:ext>
                </a:extLst>
              </p:cNvPr>
              <p:cNvSpPr/>
              <p:nvPr/>
            </p:nvSpPr>
            <p:spPr bwMode="auto">
              <a:xfrm>
                <a:off x="1642148" y="2886907"/>
                <a:ext cx="96702" cy="21818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 name="Group 22">
            <a:extLst>
              <a:ext uri="{FF2B5EF4-FFF2-40B4-BE49-F238E27FC236}">
                <a16:creationId xmlns:a16="http://schemas.microsoft.com/office/drawing/2014/main" id="{D60A807B-A5B1-0D42-86FD-2AECE39D79C6}"/>
              </a:ext>
            </a:extLst>
          </p:cNvPr>
          <p:cNvGrpSpPr/>
          <p:nvPr/>
        </p:nvGrpSpPr>
        <p:grpSpPr>
          <a:xfrm>
            <a:off x="2736119" y="3957374"/>
            <a:ext cx="5731525" cy="1824808"/>
            <a:chOff x="2736119" y="3957374"/>
            <a:chExt cx="5731525" cy="1824808"/>
          </a:xfrm>
        </p:grpSpPr>
        <p:grpSp>
          <p:nvGrpSpPr>
            <p:cNvPr id="19" name="Group 18">
              <a:extLst>
                <a:ext uri="{FF2B5EF4-FFF2-40B4-BE49-F238E27FC236}">
                  <a16:creationId xmlns:a16="http://schemas.microsoft.com/office/drawing/2014/main" id="{25AE3FD8-65CE-DE42-B13E-C9DAC7971A93}"/>
                </a:ext>
              </a:extLst>
            </p:cNvPr>
            <p:cNvGrpSpPr/>
            <p:nvPr/>
          </p:nvGrpSpPr>
          <p:grpSpPr>
            <a:xfrm>
              <a:off x="2736119" y="3957374"/>
              <a:ext cx="4613336" cy="1156715"/>
              <a:chOff x="2736119" y="3957374"/>
              <a:chExt cx="4613336" cy="1156715"/>
            </a:xfrm>
          </p:grpSpPr>
          <p:cxnSp>
            <p:nvCxnSpPr>
              <p:cNvPr id="1027" name="Connector: Elbow 1026">
                <a:extLst>
                  <a:ext uri="{FF2B5EF4-FFF2-40B4-BE49-F238E27FC236}">
                    <a16:creationId xmlns:a16="http://schemas.microsoft.com/office/drawing/2014/main" id="{CEA9BEDD-51E4-4E56-99BD-C5D0D45B9FCB}"/>
                  </a:ext>
                </a:extLst>
              </p:cNvPr>
              <p:cNvCxnSpPr>
                <a:cxnSpLocks/>
                <a:stCxn id="1029" idx="3"/>
              </p:cNvCxnSpPr>
              <p:nvPr/>
            </p:nvCxnSpPr>
            <p:spPr>
              <a:xfrm>
                <a:off x="2736119" y="3957374"/>
                <a:ext cx="4613336" cy="1156715"/>
              </a:xfrm>
              <a:prstGeom prst="bentConnector3">
                <a:avLst>
                  <a:gd name="adj1" fmla="val 3031"/>
                </a:avLst>
              </a:prstGeom>
              <a:ln w="12700">
                <a:solidFill>
                  <a:schemeClr val="accent4"/>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7A4E7C5A-7337-4AEB-952B-94F2C7FF7D25}"/>
                  </a:ext>
                </a:extLst>
              </p:cNvPr>
              <p:cNvCxnSpPr>
                <a:cxnSpLocks/>
              </p:cNvCxnSpPr>
              <p:nvPr/>
            </p:nvCxnSpPr>
            <p:spPr>
              <a:xfrm>
                <a:off x="2736119" y="4749302"/>
                <a:ext cx="142685" cy="0"/>
              </a:xfrm>
              <a:prstGeom prst="straightConnector1">
                <a:avLst/>
              </a:prstGeom>
              <a:ln w="12700">
                <a:solidFill>
                  <a:schemeClr val="accent4"/>
                </a:solidFill>
                <a:prstDash val="solid"/>
                <a:miter lim="800000"/>
                <a:tailEnd type="none" w="med" len="sm"/>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074B424-A799-C142-988C-251C27C2A1CB}"/>
                </a:ext>
              </a:extLst>
            </p:cNvPr>
            <p:cNvGrpSpPr/>
            <p:nvPr/>
          </p:nvGrpSpPr>
          <p:grpSpPr>
            <a:xfrm>
              <a:off x="6914939" y="4838703"/>
              <a:ext cx="1552705" cy="943479"/>
              <a:chOff x="6914939" y="4838703"/>
              <a:chExt cx="1552705" cy="943479"/>
            </a:xfrm>
          </p:grpSpPr>
          <p:grpSp>
            <p:nvGrpSpPr>
              <p:cNvPr id="20" name="Group 19">
                <a:extLst>
                  <a:ext uri="{FF2B5EF4-FFF2-40B4-BE49-F238E27FC236}">
                    <a16:creationId xmlns:a16="http://schemas.microsoft.com/office/drawing/2014/main" id="{FCCCB9A1-FBEF-814A-AF0A-244066947357}"/>
                  </a:ext>
                </a:extLst>
              </p:cNvPr>
              <p:cNvGrpSpPr/>
              <p:nvPr/>
            </p:nvGrpSpPr>
            <p:grpSpPr>
              <a:xfrm>
                <a:off x="6914939" y="4838703"/>
                <a:ext cx="1552705" cy="943479"/>
                <a:chOff x="6914939" y="4838703"/>
                <a:chExt cx="1552705" cy="943479"/>
              </a:xfrm>
            </p:grpSpPr>
            <p:sp>
              <p:nvSpPr>
                <p:cNvPr id="794" name="Oval 793">
                  <a:extLst>
                    <a:ext uri="{FF2B5EF4-FFF2-40B4-BE49-F238E27FC236}">
                      <a16:creationId xmlns:a16="http://schemas.microsoft.com/office/drawing/2014/main" id="{105F4BD7-260C-4CA6-AC60-381F7BC6F746}"/>
                    </a:ext>
                  </a:extLst>
                </p:cNvPr>
                <p:cNvSpPr/>
                <p:nvPr/>
              </p:nvSpPr>
              <p:spPr bwMode="auto">
                <a:xfrm>
                  <a:off x="7410420" y="4838703"/>
                  <a:ext cx="548640" cy="5486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95" name="Rectangle 794">
                  <a:extLst>
                    <a:ext uri="{FF2B5EF4-FFF2-40B4-BE49-F238E27FC236}">
                      <a16:creationId xmlns:a16="http://schemas.microsoft.com/office/drawing/2014/main" id="{632B3694-4294-478E-9CBB-0D50F86B9F1E}"/>
                    </a:ext>
                  </a:extLst>
                </p:cNvPr>
                <p:cNvSpPr/>
                <p:nvPr/>
              </p:nvSpPr>
              <p:spPr bwMode="auto">
                <a:xfrm>
                  <a:off x="6914939" y="5383231"/>
                  <a:ext cx="1552705" cy="3989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85000"/>
                          <a:lumOff val="15000"/>
                        </a:srgbClr>
                      </a:solidFill>
                      <a:effectLst/>
                      <a:uLnTx/>
                      <a:uFillTx/>
                      <a:latin typeface="Segoe UI"/>
                      <a:ea typeface="+mn-ea"/>
                      <a:cs typeface="+mn-cs"/>
                    </a:rPr>
                    <a:t>TSM Update API</a:t>
                  </a:r>
                </a:p>
              </p:txBody>
            </p:sp>
          </p:grpSp>
          <p:sp>
            <p:nvSpPr>
              <p:cNvPr id="175" name="Rectangle 174">
                <a:extLst>
                  <a:ext uri="{FF2B5EF4-FFF2-40B4-BE49-F238E27FC236}">
                    <a16:creationId xmlns:a16="http://schemas.microsoft.com/office/drawing/2014/main" id="{1DC38FB4-3ABD-734F-9DAB-3514C843C502}"/>
                  </a:ext>
                </a:extLst>
              </p:cNvPr>
              <p:cNvSpPr/>
              <p:nvPr/>
            </p:nvSpPr>
            <p:spPr bwMode="auto">
              <a:xfrm>
                <a:off x="7493623" y="4938768"/>
                <a:ext cx="382235" cy="348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8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&lt;/&gt;</a:t>
                </a:r>
              </a:p>
            </p:txBody>
          </p:sp>
        </p:grpSp>
      </p:grpSp>
      <p:sp>
        <p:nvSpPr>
          <p:cNvPr id="173" name="Rectangle 172">
            <a:extLst>
              <a:ext uri="{FF2B5EF4-FFF2-40B4-BE49-F238E27FC236}">
                <a16:creationId xmlns:a16="http://schemas.microsoft.com/office/drawing/2014/main" id="{CA3C8C8C-D811-4FFC-BFE3-016F014D5EAE}"/>
              </a:ext>
            </a:extLst>
          </p:cNvPr>
          <p:cNvSpPr/>
          <p:nvPr/>
        </p:nvSpPr>
        <p:spPr>
          <a:xfrm>
            <a:off x="260350" y="3535022"/>
            <a:ext cx="2540388" cy="7511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88652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29"/>
                                        </p:tgtEl>
                                        <p:attrNameLst>
                                          <p:attrName>style.visibility</p:attrName>
                                        </p:attrNameLst>
                                      </p:cBhvr>
                                      <p:to>
                                        <p:strVal val="visible"/>
                                      </p:to>
                                    </p:set>
                                    <p:animEffect transition="in" filter="wipe(left)">
                                      <p:cBhvr>
                                        <p:cTn id="25" dur="500"/>
                                        <p:tgtEl>
                                          <p:spTgt spid="829"/>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par>
                          <p:cTn id="34" fill="hold">
                            <p:stCondLst>
                              <p:cond delay="1500"/>
                            </p:stCondLst>
                            <p:childTnLst>
                              <p:par>
                                <p:cTn id="35" presetID="22" presetClass="entr" presetSubtype="4" fill="hold" nodeType="afterEffect">
                                  <p:stCondLst>
                                    <p:cond delay="0"/>
                                  </p:stCondLst>
                                  <p:childTnLst>
                                    <p:set>
                                      <p:cBhvr>
                                        <p:cTn id="36" dur="1" fill="hold">
                                          <p:stCondLst>
                                            <p:cond delay="0"/>
                                          </p:stCondLst>
                                        </p:cTn>
                                        <p:tgtEl>
                                          <p:spTgt spid="800"/>
                                        </p:tgtEl>
                                        <p:attrNameLst>
                                          <p:attrName>style.visibility</p:attrName>
                                        </p:attrNameLst>
                                      </p:cBhvr>
                                      <p:to>
                                        <p:strVal val="visible"/>
                                      </p:to>
                                    </p:set>
                                    <p:animEffect transition="in" filter="wipe(down)">
                                      <p:cBhvr>
                                        <p:cTn id="37" dur="500"/>
                                        <p:tgtEl>
                                          <p:spTgt spid="80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par>
                          <p:cTn id="43" fill="hold">
                            <p:stCondLst>
                              <p:cond delay="500"/>
                            </p:stCondLst>
                            <p:childTnLst>
                              <p:par>
                                <p:cTn id="44" presetID="22" presetClass="entr" presetSubtype="4" fill="hold" nodeType="afterEffect">
                                  <p:stCondLst>
                                    <p:cond delay="500"/>
                                  </p:stCondLst>
                                  <p:childTnLst>
                                    <p:set>
                                      <p:cBhvr>
                                        <p:cTn id="45" dur="1" fill="hold">
                                          <p:stCondLst>
                                            <p:cond delay="0"/>
                                          </p:stCondLst>
                                        </p:cTn>
                                        <p:tgtEl>
                                          <p:spTgt spid="798"/>
                                        </p:tgtEl>
                                        <p:attrNameLst>
                                          <p:attrName>style.visibility</p:attrName>
                                        </p:attrNameLst>
                                      </p:cBhvr>
                                      <p:to>
                                        <p:strVal val="visible"/>
                                      </p:to>
                                    </p:set>
                                    <p:animEffect transition="in" filter="wipe(down)">
                                      <p:cBhvr>
                                        <p:cTn id="46" dur="500"/>
                                        <p:tgtEl>
                                          <p:spTgt spid="798"/>
                                        </p:tgtEl>
                                      </p:cBhvr>
                                    </p:animEffect>
                                  </p:childTnLst>
                                </p:cTn>
                              </p:par>
                            </p:childTnLst>
                          </p:cTn>
                        </p:par>
                        <p:par>
                          <p:cTn id="47" fill="hold">
                            <p:stCondLst>
                              <p:cond delay="1500"/>
                            </p:stCondLst>
                            <p:childTnLst>
                              <p:par>
                                <p:cTn id="48" presetID="22" presetClass="entr" presetSubtype="2" fill="hold" nodeType="afterEffect">
                                  <p:stCondLst>
                                    <p:cond delay="0"/>
                                  </p:stCondLst>
                                  <p:childTnLst>
                                    <p:set>
                                      <p:cBhvr>
                                        <p:cTn id="49" dur="1" fill="hold">
                                          <p:stCondLst>
                                            <p:cond delay="0"/>
                                          </p:stCondLst>
                                        </p:cTn>
                                        <p:tgtEl>
                                          <p:spTgt spid="803"/>
                                        </p:tgtEl>
                                        <p:attrNameLst>
                                          <p:attrName>style.visibility</p:attrName>
                                        </p:attrNameLst>
                                      </p:cBhvr>
                                      <p:to>
                                        <p:strVal val="visible"/>
                                      </p:to>
                                    </p:set>
                                    <p:animEffect transition="in" filter="wipe(right)">
                                      <p:cBhvr>
                                        <p:cTn id="50" dur="500"/>
                                        <p:tgtEl>
                                          <p:spTgt spid="803"/>
                                        </p:tgtEl>
                                      </p:cBhvr>
                                    </p:animEffect>
                                  </p:childTnLst>
                                </p:cTn>
                              </p:par>
                            </p:childTnLst>
                          </p:cTn>
                        </p:par>
                        <p:par>
                          <p:cTn id="51" fill="hold">
                            <p:stCondLst>
                              <p:cond delay="2000"/>
                            </p:stCondLst>
                            <p:childTnLst>
                              <p:par>
                                <p:cTn id="52" presetID="22" presetClass="entr" presetSubtype="2"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right)">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a:xfrm>
            <a:off x="455996" y="272057"/>
            <a:ext cx="11143106" cy="403137"/>
          </a:xfrm>
        </p:spPr>
        <p:txBody>
          <a:bodyPr>
            <a:normAutofit/>
          </a:bodyPr>
          <a:lstStyle/>
          <a:p>
            <a:r>
              <a:rPr lang="en-US"/>
              <a:t>Azure Time Series Insights </a:t>
            </a:r>
          </a:p>
        </p:txBody>
      </p:sp>
      <p:sp>
        <p:nvSpPr>
          <p:cNvPr id="28" name="Rectangle 27">
            <a:extLst>
              <a:ext uri="{FF2B5EF4-FFF2-40B4-BE49-F238E27FC236}">
                <a16:creationId xmlns:a16="http://schemas.microsoft.com/office/drawing/2014/main" id="{FCBDD49F-7B7C-4CE4-A433-8CEF6E16BF20}"/>
              </a:ext>
            </a:extLst>
          </p:cNvPr>
          <p:cNvSpPr/>
          <p:nvPr/>
        </p:nvSpPr>
        <p:spPr>
          <a:xfrm>
            <a:off x="455995" y="1139155"/>
            <a:ext cx="5558516" cy="5247590"/>
          </a:xfrm>
          <a:prstGeom prst="rect">
            <a:avLst/>
          </a:prstGeom>
        </p:spPr>
        <p:txBody>
          <a:bodyPr wrap="square" lIns="0" tIns="0" rIns="0" bIns="0" anchor="t">
            <a:spAutoFit/>
          </a:bodyPr>
          <a:lstStyle/>
          <a:p>
            <a:pPr marL="174625" indent="-174625" defTabSz="913434">
              <a:spcBef>
                <a:spcPct val="0"/>
              </a:spcBef>
              <a:spcAft>
                <a:spcPts val="1800"/>
              </a:spcAft>
              <a:buClr>
                <a:schemeClr val="accent5"/>
              </a:buClr>
              <a:buFont typeface="Arial" panose="020B0604020202020204" pitchFamily="34" charset="0"/>
              <a:buChar char="•"/>
              <a:defRPr/>
            </a:pPr>
            <a:r>
              <a:rPr lang="en-US" sz="1400" dirty="0">
                <a:ln w="3175">
                  <a:noFill/>
                </a:ln>
                <a:solidFill>
                  <a:schemeClr val="accent5"/>
                </a:solidFill>
                <a:latin typeface="+mj-lt"/>
                <a:cs typeface="Segoe UI"/>
              </a:rPr>
              <a:t>Multi-layered storage with warm and cold analytics support </a:t>
            </a:r>
            <a:r>
              <a:rPr lang="en-US" sz="1400" dirty="0">
                <a:ln w="3175">
                  <a:noFill/>
                </a:ln>
                <a:cs typeface="Segoe UI"/>
              </a:rPr>
              <a:t>allowing customers to store data on warm store for interactive analytics over short timespans and to cold store for operational intelligence over decades of historical data </a:t>
            </a:r>
          </a:p>
          <a:p>
            <a:pPr marL="174625" indent="-174625" defTabSz="913434">
              <a:spcBef>
                <a:spcPct val="0"/>
              </a:spcBef>
              <a:spcAft>
                <a:spcPts val="1800"/>
              </a:spcAft>
              <a:buClr>
                <a:schemeClr val="accent5"/>
              </a:buClr>
              <a:buFont typeface="Arial" panose="020B0604020202020204" pitchFamily="34" charset="0"/>
              <a:buChar char="•"/>
              <a:defRPr/>
            </a:pPr>
            <a:r>
              <a:rPr lang="en-US" sz="1400" dirty="0">
                <a:ln w="3175">
                  <a:noFill/>
                </a:ln>
                <a:solidFill>
                  <a:schemeClr val="accent5"/>
                </a:solidFill>
                <a:latin typeface="+mj-lt"/>
                <a:cs typeface="Segoe UI"/>
              </a:rPr>
              <a:t>Data contextualization </a:t>
            </a:r>
            <a:r>
              <a:rPr lang="en-US" sz="1400" dirty="0">
                <a:ln w="3175">
                  <a:noFill/>
                </a:ln>
                <a:solidFill>
                  <a:srgbClr val="FFFFFF"/>
                </a:solidFill>
                <a:cs typeface="Segoe UI"/>
              </a:rPr>
              <a:t>allows customers to describe the domain and metadata associated with the derived and raw signals from assets and devices</a:t>
            </a:r>
            <a:endParaRPr lang="en-US" sz="1400" dirty="0">
              <a:ln w="3175">
                <a:noFill/>
              </a:ln>
              <a:solidFill>
                <a:srgbClr val="FFFFFF"/>
              </a:solidFill>
              <a:latin typeface="Segoe UI"/>
              <a:cs typeface="Segoe UI"/>
            </a:endParaRPr>
          </a:p>
          <a:p>
            <a:pPr marL="174625" indent="-174625" defTabSz="913434">
              <a:spcBef>
                <a:spcPct val="0"/>
              </a:spcBef>
              <a:spcAft>
                <a:spcPts val="1800"/>
              </a:spcAft>
              <a:buClr>
                <a:schemeClr val="accent5"/>
              </a:buClr>
              <a:buFont typeface="Arial" panose="020B0604020202020204" pitchFamily="34" charset="0"/>
              <a:buChar char="•"/>
              <a:defRPr/>
            </a:pPr>
            <a:r>
              <a:rPr lang="en-US" sz="1400" dirty="0">
                <a:ln w="3175">
                  <a:noFill/>
                </a:ln>
                <a:solidFill>
                  <a:schemeClr val="accent5"/>
                </a:solidFill>
                <a:latin typeface="+mj-lt"/>
                <a:cs typeface="Segoe UI"/>
              </a:rPr>
              <a:t>Flexible data platform that allows customers to take data stored in open-source Apache Parquet </a:t>
            </a:r>
            <a:r>
              <a:rPr lang="en-US" sz="1400" dirty="0">
                <a:ln w="3175">
                  <a:noFill/>
                </a:ln>
                <a:cs typeface="Segoe UI"/>
              </a:rPr>
              <a:t>to other advanced data analytics solutions such as Spark, Databricks, machine learning, and AI</a:t>
            </a:r>
          </a:p>
          <a:p>
            <a:pPr marL="174625" indent="-174625" defTabSz="913434">
              <a:spcBef>
                <a:spcPct val="0"/>
              </a:spcBef>
              <a:spcAft>
                <a:spcPts val="1800"/>
              </a:spcAft>
              <a:buClr>
                <a:schemeClr val="accent5"/>
              </a:buClr>
              <a:buFont typeface="Arial" panose="020B0604020202020204" pitchFamily="34" charset="0"/>
              <a:buChar char="•"/>
              <a:defRPr/>
            </a:pPr>
            <a:r>
              <a:rPr lang="en-US" sz="1400" dirty="0">
                <a:ln w="3175">
                  <a:noFill/>
                </a:ln>
                <a:solidFill>
                  <a:schemeClr val="accent5"/>
                </a:solidFill>
                <a:latin typeface="+mj-lt"/>
                <a:cs typeface="Segoe UI"/>
              </a:rPr>
              <a:t>Rich query APIs and user experience </a:t>
            </a:r>
            <a:r>
              <a:rPr lang="en-US" sz="1400" dirty="0">
                <a:ln w="3175">
                  <a:noFill/>
                </a:ln>
                <a:cs typeface="Segoe UI"/>
              </a:rPr>
              <a:t>to support signal reconstruction for missing data, reduction operations, discrete signal processing, scatter plots, and time shifting of time series signals for in-depth analysis</a:t>
            </a:r>
          </a:p>
          <a:p>
            <a:pPr marL="174625" indent="-174625" defTabSz="913434">
              <a:spcBef>
                <a:spcPct val="0"/>
              </a:spcBef>
              <a:spcAft>
                <a:spcPts val="1800"/>
              </a:spcAft>
              <a:buClr>
                <a:schemeClr val="accent5"/>
              </a:buClr>
              <a:buFont typeface="Arial" panose="020B0604020202020204" pitchFamily="34" charset="0"/>
              <a:buChar char="•"/>
              <a:defRPr/>
            </a:pPr>
            <a:r>
              <a:rPr lang="en-US" sz="1400" dirty="0">
                <a:ln w="3175">
                  <a:noFill/>
                </a:ln>
                <a:solidFill>
                  <a:schemeClr val="accent5"/>
                </a:solidFill>
                <a:latin typeface="+mj-lt"/>
                <a:cs typeface="Segoe UI"/>
              </a:rPr>
              <a:t>Enterprise-grade scale and performance </a:t>
            </a:r>
            <a:r>
              <a:rPr lang="en-US" sz="1400" dirty="0">
                <a:ln w="3175">
                  <a:noFill/>
                </a:ln>
                <a:cs typeface="Segoe UI"/>
              </a:rPr>
              <a:t>at all layers of the solution to support customers’ industrial IoT solution needs</a:t>
            </a:r>
          </a:p>
          <a:p>
            <a:pPr marL="174625" indent="-174625" defTabSz="913434">
              <a:spcBef>
                <a:spcPct val="0"/>
              </a:spcBef>
              <a:spcAft>
                <a:spcPts val="1800"/>
              </a:spcAft>
              <a:buClr>
                <a:schemeClr val="accent5"/>
              </a:buClr>
              <a:buFont typeface="Arial" panose="020B0604020202020204" pitchFamily="34" charset="0"/>
              <a:buChar char="•"/>
              <a:defRPr/>
            </a:pPr>
            <a:r>
              <a:rPr lang="en-US" sz="1400" dirty="0">
                <a:ln w="3175">
                  <a:noFill/>
                </a:ln>
                <a:solidFill>
                  <a:schemeClr val="accent5"/>
                </a:solidFill>
                <a:latin typeface="+mj-lt"/>
                <a:cs typeface="Segoe UI"/>
              </a:rPr>
              <a:t>Rich extensibility through powerful connectors</a:t>
            </a:r>
            <a:r>
              <a:rPr lang="en-US" sz="1400" dirty="0">
                <a:ln w="3175">
                  <a:noFill/>
                </a:ln>
                <a:cs typeface="Segoe UI"/>
              </a:rPr>
              <a:t> enables customers to take their time series data and consume them with other business systems</a:t>
            </a:r>
          </a:p>
        </p:txBody>
      </p:sp>
      <p:grpSp>
        <p:nvGrpSpPr>
          <p:cNvPr id="5" name="Group 4">
            <a:extLst>
              <a:ext uri="{FF2B5EF4-FFF2-40B4-BE49-F238E27FC236}">
                <a16:creationId xmlns:a16="http://schemas.microsoft.com/office/drawing/2014/main" id="{29B5D938-ADFA-4925-BFFF-65AB4A78600B}"/>
              </a:ext>
            </a:extLst>
          </p:cNvPr>
          <p:cNvGrpSpPr/>
          <p:nvPr/>
        </p:nvGrpSpPr>
        <p:grpSpPr>
          <a:xfrm>
            <a:off x="6911788" y="428563"/>
            <a:ext cx="4878005" cy="5993658"/>
            <a:chOff x="7730253" y="1135005"/>
            <a:chExt cx="3430806" cy="4215469"/>
          </a:xfrm>
        </p:grpSpPr>
        <p:pic>
          <p:nvPicPr>
            <p:cNvPr id="3" name="Picture 2">
              <a:extLst>
                <a:ext uri="{FF2B5EF4-FFF2-40B4-BE49-F238E27FC236}">
                  <a16:creationId xmlns:a16="http://schemas.microsoft.com/office/drawing/2014/main" id="{43A34DB9-E404-4ABD-B67A-23344CCF2C06}"/>
                </a:ext>
              </a:extLst>
            </p:cNvPr>
            <p:cNvPicPr>
              <a:picLocks noChangeAspect="1"/>
            </p:cNvPicPr>
            <p:nvPr/>
          </p:nvPicPr>
          <p:blipFill>
            <a:blip r:embed="rId3"/>
            <a:stretch>
              <a:fillRect/>
            </a:stretch>
          </p:blipFill>
          <p:spPr>
            <a:xfrm>
              <a:off x="7730253" y="1135005"/>
              <a:ext cx="3430806" cy="1931630"/>
            </a:xfrm>
            <a:prstGeom prst="rect">
              <a:avLst/>
            </a:prstGeom>
            <a:ln>
              <a:solidFill>
                <a:schemeClr val="tx1">
                  <a:lumMod val="75000"/>
                </a:schemeClr>
              </a:solidFill>
            </a:ln>
          </p:spPr>
        </p:pic>
        <p:pic>
          <p:nvPicPr>
            <p:cNvPr id="4" name="Picture 3">
              <a:extLst>
                <a:ext uri="{FF2B5EF4-FFF2-40B4-BE49-F238E27FC236}">
                  <a16:creationId xmlns:a16="http://schemas.microsoft.com/office/drawing/2014/main" id="{1A5A47AC-AE67-420E-A161-0718B7F1AB5B}"/>
                </a:ext>
              </a:extLst>
            </p:cNvPr>
            <p:cNvPicPr>
              <a:picLocks noChangeAspect="1"/>
            </p:cNvPicPr>
            <p:nvPr/>
          </p:nvPicPr>
          <p:blipFill>
            <a:blip r:embed="rId4"/>
            <a:stretch>
              <a:fillRect/>
            </a:stretch>
          </p:blipFill>
          <p:spPr>
            <a:xfrm>
              <a:off x="7730253" y="3429000"/>
              <a:ext cx="3430806" cy="1921474"/>
            </a:xfrm>
            <a:prstGeom prst="rect">
              <a:avLst/>
            </a:prstGeom>
            <a:ln>
              <a:solidFill>
                <a:schemeClr val="tx1">
                  <a:lumMod val="75000"/>
                </a:schemeClr>
              </a:solidFill>
            </a:ln>
          </p:spPr>
        </p:pic>
      </p:grpSp>
      <p:sp>
        <p:nvSpPr>
          <p:cNvPr id="9" name="Title 1">
            <a:extLst>
              <a:ext uri="{FF2B5EF4-FFF2-40B4-BE49-F238E27FC236}">
                <a16:creationId xmlns:a16="http://schemas.microsoft.com/office/drawing/2014/main" id="{376E1FE5-5F08-4BBC-AF83-80A11F400262}"/>
              </a:ext>
            </a:extLst>
          </p:cNvPr>
          <p:cNvSpPr txBox="1">
            <a:spLocks/>
          </p:cNvSpPr>
          <p:nvPr/>
        </p:nvSpPr>
        <p:spPr>
          <a:xfrm>
            <a:off x="455994" y="786634"/>
            <a:ext cx="10354347" cy="246221"/>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nSpc>
                <a:spcPct val="100000"/>
              </a:lnSpc>
              <a:defRPr/>
            </a:pPr>
            <a:r>
              <a:rPr lang="en-US" sz="1600" spc="0">
                <a:solidFill>
                  <a:schemeClr val="accent5"/>
                </a:solidFill>
              </a:rPr>
              <a:t>Key capabilities </a:t>
            </a:r>
          </a:p>
        </p:txBody>
      </p:sp>
    </p:spTree>
    <p:extLst>
      <p:ext uri="{BB962C8B-B14F-4D97-AF65-F5344CB8AC3E}">
        <p14:creationId xmlns:p14="http://schemas.microsoft.com/office/powerpoint/2010/main" val="455622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grpId="1" nodeType="withEffect">
                                  <p:stCondLst>
                                    <p:cond delay="0"/>
                                  </p:stCondLst>
                                  <p:childTnLst>
                                    <p:animMotion origin="layout" path="M 2.08333E-7 -1.48148E-6 L 2.08333E-7 0.01898 " pathEditMode="relative" rAng="0" ptsTypes="AA">
                                      <p:cBhvr>
                                        <p:cTn id="9" dur="700" spd="-100000" fill="hold"/>
                                        <p:tgtEl>
                                          <p:spTgt spid="28"/>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250"/>
                                  </p:stCondLst>
                                  <p:childTnLst>
                                    <p:animMotion origin="layout" path="M -1.25E-6 3.33333E-6 L -1.25E-6 0.01898 " pathEditMode="relative" rAng="0" ptsTypes="AA">
                                      <p:cBhvr>
                                        <p:cTn id="14" dur="700" spd="-100000" fill="hold"/>
                                        <p:tgtEl>
                                          <p:spTgt spid="5"/>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EFD39B-AB7A-40BF-B7A4-CAD5B9C30087}"/>
              </a:ext>
            </a:extLst>
          </p:cNvPr>
          <p:cNvSpPr>
            <a:spLocks noGrp="1"/>
          </p:cNvSpPr>
          <p:nvPr>
            <p:ph type="title"/>
          </p:nvPr>
        </p:nvSpPr>
        <p:spPr/>
        <p:txBody>
          <a:bodyPr vert="horz" lIns="0" tIns="0" rIns="0" bIns="0" rtlCol="0" anchor="t">
            <a:noAutofit/>
          </a:bodyPr>
          <a:lstStyle/>
          <a:p>
            <a:r>
              <a:rPr lang="en-US"/>
              <a:t>Anomaly detection and diagnosis</a:t>
            </a:r>
          </a:p>
        </p:txBody>
      </p:sp>
      <p:sp>
        <p:nvSpPr>
          <p:cNvPr id="3" name="Footer Placeholder 2">
            <a:extLst>
              <a:ext uri="{FF2B5EF4-FFF2-40B4-BE49-F238E27FC236}">
                <a16:creationId xmlns:a16="http://schemas.microsoft.com/office/drawing/2014/main" id="{DA171CD2-C515-4D49-A1F7-FC1F73AF9029}"/>
              </a:ext>
            </a:extLst>
          </p:cNvPr>
          <p:cNvSpPr>
            <a:spLocks noGrp="1"/>
          </p:cNvSpPr>
          <p:nvPr>
            <p:ph type="ftr" sz="quarter" idx="4294967295"/>
          </p:nvPr>
        </p:nvSpPr>
        <p:spPr>
          <a:xfrm>
            <a:off x="0" y="0"/>
            <a:ext cx="0" cy="0"/>
          </a:xfrm>
        </p:spPr>
        <p:txBody>
          <a:bodyPr vert="horz" lIns="91440" tIns="45720" rIns="91440" bIns="45720" rtlCol="0" anchor="ctr">
            <a:normAutofit fontScale="25000" lnSpcReduction="20000"/>
          </a:bodyPr>
          <a:lstStyle/>
          <a:p>
            <a:pPr algn="l">
              <a:spcAft>
                <a:spcPts val="600"/>
              </a:spcAft>
            </a:pPr>
            <a:endParaRPr lang="en-US" kern="1200">
              <a:solidFill>
                <a:prstClr val="black">
                  <a:tint val="75000"/>
                </a:prstClr>
              </a:solidFill>
              <a:latin typeface="+mn-lt"/>
              <a:ea typeface="+mn-ea"/>
              <a:cs typeface="+mn-cs"/>
            </a:endParaRPr>
          </a:p>
        </p:txBody>
      </p:sp>
      <p:sp>
        <p:nvSpPr>
          <p:cNvPr id="8" name="Text Placeholder 3">
            <a:extLst>
              <a:ext uri="{FF2B5EF4-FFF2-40B4-BE49-F238E27FC236}">
                <a16:creationId xmlns:a16="http://schemas.microsoft.com/office/drawing/2014/main" id="{CBC1FE56-4908-4B1C-9887-D0A1D71446E5}"/>
              </a:ext>
            </a:extLst>
          </p:cNvPr>
          <p:cNvSpPr>
            <a:spLocks noGrp="1"/>
          </p:cNvSpPr>
          <p:nvPr>
            <p:ph type="body" sz="half" idx="4294967295"/>
          </p:nvPr>
        </p:nvSpPr>
        <p:spPr>
          <a:xfrm>
            <a:off x="455995" y="1962744"/>
            <a:ext cx="2942113" cy="3292995"/>
          </a:xfrm>
        </p:spPr>
        <p:txBody>
          <a:bodyPr>
            <a:noAutofit/>
          </a:bodyPr>
          <a:lstStyle/>
          <a:p>
            <a:pPr>
              <a:spcAft>
                <a:spcPts val="600"/>
              </a:spcAft>
            </a:pPr>
            <a:r>
              <a:rPr lang="en-US" sz="1600" spc="0" dirty="0">
                <a:solidFill>
                  <a:schemeClr val="accent5"/>
                </a:solidFill>
              </a:rPr>
              <a:t>Examples:</a:t>
            </a:r>
          </a:p>
          <a:p>
            <a:pPr marL="173038" indent="-173038">
              <a:spcAft>
                <a:spcPts val="1800"/>
              </a:spcAft>
              <a:buFont typeface="Arial" panose="020B0604020202020204" pitchFamily="34" charset="0"/>
              <a:buChar char="•"/>
            </a:pPr>
            <a:r>
              <a:rPr lang="en-US" sz="1400" spc="0" dirty="0">
                <a:solidFill>
                  <a:schemeClr val="tx1"/>
                </a:solidFill>
                <a:latin typeface="+mn-lt"/>
              </a:rPr>
              <a:t>Understanding why equipment requires extra maintenance</a:t>
            </a:r>
            <a:endParaRPr lang="en-US" sz="1400" strike="sngStrike" spc="0" dirty="0">
              <a:solidFill>
                <a:schemeClr val="tx1"/>
              </a:solidFill>
              <a:latin typeface="+mn-lt"/>
            </a:endParaRPr>
          </a:p>
          <a:p>
            <a:pPr marL="173038" indent="-173038">
              <a:spcAft>
                <a:spcPts val="1800"/>
              </a:spcAft>
              <a:buFont typeface="Arial" panose="020B0604020202020204" pitchFamily="34" charset="0"/>
              <a:buChar char="•"/>
            </a:pPr>
            <a:r>
              <a:rPr lang="en-US" sz="1400" spc="0" dirty="0">
                <a:solidFill>
                  <a:schemeClr val="tx1"/>
                </a:solidFill>
                <a:latin typeface="+mn-lt"/>
              </a:rPr>
              <a:t>Searching why inventory </a:t>
            </a:r>
            <a:br>
              <a:rPr lang="en-US" sz="1400" spc="0" dirty="0">
                <a:solidFill>
                  <a:schemeClr val="tx1"/>
                </a:solidFill>
                <a:latin typeface="+mn-lt"/>
              </a:rPr>
            </a:br>
            <a:r>
              <a:rPr lang="en-US" sz="1400" spc="0" dirty="0">
                <a:solidFill>
                  <a:schemeClr val="tx1"/>
                </a:solidFill>
                <a:latin typeface="+mn-lt"/>
              </a:rPr>
              <a:t>was damaged</a:t>
            </a:r>
          </a:p>
          <a:p>
            <a:pPr marL="173038" indent="-173038">
              <a:spcAft>
                <a:spcPts val="1800"/>
              </a:spcAft>
              <a:buFont typeface="Arial" panose="020B0604020202020204" pitchFamily="34" charset="0"/>
              <a:buChar char="•"/>
            </a:pPr>
            <a:r>
              <a:rPr lang="en-US" sz="1400" spc="0" dirty="0">
                <a:solidFill>
                  <a:schemeClr val="tx1"/>
                </a:solidFill>
                <a:latin typeface="+mn-lt"/>
              </a:rPr>
              <a:t>Researching why production declined on an assembly line</a:t>
            </a:r>
            <a:endParaRPr lang="en-US" sz="1400" strike="sngStrike" spc="0" dirty="0">
              <a:solidFill>
                <a:schemeClr val="tx1"/>
              </a:solidFill>
              <a:latin typeface="+mn-lt"/>
            </a:endParaRPr>
          </a:p>
          <a:p>
            <a:pPr marL="173038" indent="-173038">
              <a:spcAft>
                <a:spcPts val="1800"/>
              </a:spcAft>
              <a:buFont typeface="Arial" panose="020B0604020202020204" pitchFamily="34" charset="0"/>
              <a:buChar char="•"/>
            </a:pPr>
            <a:r>
              <a:rPr lang="en-US" sz="1400" spc="0" dirty="0">
                <a:solidFill>
                  <a:schemeClr val="tx1"/>
                </a:solidFill>
                <a:latin typeface="+mn-lt"/>
              </a:rPr>
              <a:t>Chasing down a defect in the supply chain process</a:t>
            </a:r>
            <a:endParaRPr lang="en-US" sz="1600" strike="sngStrike" spc="0" dirty="0">
              <a:solidFill>
                <a:schemeClr val="tx1"/>
              </a:solidFill>
            </a:endParaRPr>
          </a:p>
        </p:txBody>
      </p:sp>
      <p:sp>
        <p:nvSpPr>
          <p:cNvPr id="12" name="Title 6">
            <a:extLst>
              <a:ext uri="{FF2B5EF4-FFF2-40B4-BE49-F238E27FC236}">
                <a16:creationId xmlns:a16="http://schemas.microsoft.com/office/drawing/2014/main" id="{56AA9272-DD0C-489D-ACFC-BA0C18D2EC9D}"/>
              </a:ext>
            </a:extLst>
          </p:cNvPr>
          <p:cNvSpPr txBox="1">
            <a:spLocks/>
          </p:cNvSpPr>
          <p:nvPr/>
        </p:nvSpPr>
        <p:spPr>
          <a:xfrm>
            <a:off x="455995" y="217291"/>
            <a:ext cx="2311919" cy="403137"/>
          </a:xfrm>
          <a:prstGeom prst="rect">
            <a:avLst/>
          </a:prstGeom>
        </p:spPr>
        <p:txBody>
          <a:bodyPr vert="horz" wrap="square" lIns="0" tIns="0" rIns="0" bIns="0" rtlCol="0" anchor="t">
            <a:no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r>
              <a:rPr lang="en-US" sz="1600" spc="0">
                <a:solidFill>
                  <a:schemeClr val="accent5"/>
                </a:solidFill>
              </a:rPr>
              <a:t>Uncovering the why:</a:t>
            </a:r>
          </a:p>
        </p:txBody>
      </p:sp>
      <p:sp>
        <p:nvSpPr>
          <p:cNvPr id="16" name="Title 1">
            <a:extLst>
              <a:ext uri="{FF2B5EF4-FFF2-40B4-BE49-F238E27FC236}">
                <a16:creationId xmlns:a16="http://schemas.microsoft.com/office/drawing/2014/main" id="{BED9B835-052A-41AE-96F1-11A4C88C0AD1}"/>
              </a:ext>
            </a:extLst>
          </p:cNvPr>
          <p:cNvSpPr txBox="1">
            <a:spLocks/>
          </p:cNvSpPr>
          <p:nvPr/>
        </p:nvSpPr>
        <p:spPr>
          <a:xfrm>
            <a:off x="7878873" y="2789284"/>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Time Series</a:t>
            </a:r>
            <a:br>
              <a:rPr lang="en-US" sz="1050" spc="0">
                <a:solidFill>
                  <a:schemeClr val="tx1"/>
                </a:solidFill>
                <a:latin typeface="+mn-lt"/>
              </a:rPr>
            </a:br>
            <a:r>
              <a:rPr lang="en-US" sz="1050" spc="0">
                <a:solidFill>
                  <a:schemeClr val="tx1"/>
                </a:solidFill>
                <a:latin typeface="+mn-lt"/>
              </a:rPr>
              <a:t>Insights</a:t>
            </a:r>
          </a:p>
        </p:txBody>
      </p:sp>
      <p:pic>
        <p:nvPicPr>
          <p:cNvPr id="17" name="Graphic 16">
            <a:extLst>
              <a:ext uri="{FF2B5EF4-FFF2-40B4-BE49-F238E27FC236}">
                <a16:creationId xmlns:a16="http://schemas.microsoft.com/office/drawing/2014/main" id="{4D460019-2ED5-419A-90B1-45A3E03B46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5004" y="2195002"/>
            <a:ext cx="468890" cy="496472"/>
          </a:xfrm>
          <a:prstGeom prst="rect">
            <a:avLst/>
          </a:prstGeom>
        </p:spPr>
      </p:pic>
      <p:sp>
        <p:nvSpPr>
          <p:cNvPr id="18" name="Rectangle 17">
            <a:extLst>
              <a:ext uri="{FF2B5EF4-FFF2-40B4-BE49-F238E27FC236}">
                <a16:creationId xmlns:a16="http://schemas.microsoft.com/office/drawing/2014/main" id="{72ACE51E-07A8-44AF-B381-51716BB43C2F}"/>
              </a:ext>
            </a:extLst>
          </p:cNvPr>
          <p:cNvSpPr/>
          <p:nvPr/>
        </p:nvSpPr>
        <p:spPr bwMode="auto">
          <a:xfrm>
            <a:off x="3602971" y="1617065"/>
            <a:ext cx="2434272" cy="1091652"/>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58E856EF-AB3B-448C-BDE8-652C0507EEEF}"/>
              </a:ext>
            </a:extLst>
          </p:cNvPr>
          <p:cNvGrpSpPr/>
          <p:nvPr/>
        </p:nvGrpSpPr>
        <p:grpSpPr>
          <a:xfrm>
            <a:off x="7044417" y="2228974"/>
            <a:ext cx="421570" cy="428528"/>
            <a:chOff x="6216734" y="3600895"/>
            <a:chExt cx="299102" cy="304037"/>
          </a:xfrm>
        </p:grpSpPr>
        <p:sp>
          <p:nvSpPr>
            <p:cNvPr id="19" name="Freeform: Shape 18">
              <a:extLst>
                <a:ext uri="{FF2B5EF4-FFF2-40B4-BE49-F238E27FC236}">
                  <a16:creationId xmlns:a16="http://schemas.microsoft.com/office/drawing/2014/main" id="{1F36A071-7BA3-42DB-82D6-92B4C6E199E9}"/>
                </a:ext>
              </a:extLst>
            </p:cNvPr>
            <p:cNvSpPr/>
            <p:nvPr/>
          </p:nvSpPr>
          <p:spPr>
            <a:xfrm>
              <a:off x="6429626" y="3600895"/>
              <a:ext cx="86210" cy="84585"/>
            </a:xfrm>
            <a:custGeom>
              <a:avLst/>
              <a:gdLst>
                <a:gd name="connsiteX0" fmla="*/ 0 w 272891"/>
                <a:gd name="connsiteY0" fmla="*/ 0 h 267747"/>
                <a:gd name="connsiteX1" fmla="*/ 0 w 272891"/>
                <a:gd name="connsiteY1" fmla="*/ 124016 h 267747"/>
                <a:gd name="connsiteX2" fmla="*/ 148876 w 272891"/>
                <a:gd name="connsiteY2" fmla="*/ 124016 h 267747"/>
                <a:gd name="connsiteX3" fmla="*/ 148876 w 272891"/>
                <a:gd name="connsiteY3" fmla="*/ 267748 h 267747"/>
                <a:gd name="connsiteX4" fmla="*/ 272891 w 272891"/>
                <a:gd name="connsiteY4" fmla="*/ 267748 h 267747"/>
                <a:gd name="connsiteX5" fmla="*/ 272891 w 272891"/>
                <a:gd name="connsiteY5" fmla="*/ 0 h 267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747">
                  <a:moveTo>
                    <a:pt x="0" y="0"/>
                  </a:moveTo>
                  <a:lnTo>
                    <a:pt x="0" y="124016"/>
                  </a:lnTo>
                  <a:lnTo>
                    <a:pt x="148876" y="124016"/>
                  </a:lnTo>
                  <a:lnTo>
                    <a:pt x="148876" y="267748"/>
                  </a:lnTo>
                  <a:lnTo>
                    <a:pt x="272891" y="267748"/>
                  </a:lnTo>
                  <a:lnTo>
                    <a:pt x="272891" y="0"/>
                  </a:lnTo>
                  <a:close/>
                </a:path>
              </a:pathLst>
            </a:custGeom>
            <a:solidFill>
              <a:schemeClr val="accent5"/>
            </a:solidFill>
            <a:ln w="9525"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CFE2795A-6671-48F8-A327-CE211C4C54A3}"/>
                </a:ext>
              </a:extLst>
            </p:cNvPr>
            <p:cNvSpPr/>
            <p:nvPr/>
          </p:nvSpPr>
          <p:spPr>
            <a:xfrm>
              <a:off x="6216734" y="3820377"/>
              <a:ext cx="86210" cy="84555"/>
            </a:xfrm>
            <a:custGeom>
              <a:avLst/>
              <a:gdLst>
                <a:gd name="connsiteX0" fmla="*/ 272891 w 272891"/>
                <a:gd name="connsiteY0" fmla="*/ 267653 h 267652"/>
                <a:gd name="connsiteX1" fmla="*/ 272891 w 272891"/>
                <a:gd name="connsiteY1" fmla="*/ 143637 h 267652"/>
                <a:gd name="connsiteX2" fmla="*/ 124016 w 272891"/>
                <a:gd name="connsiteY2" fmla="*/ 143637 h 267652"/>
                <a:gd name="connsiteX3" fmla="*/ 124016 w 272891"/>
                <a:gd name="connsiteY3" fmla="*/ 0 h 267652"/>
                <a:gd name="connsiteX4" fmla="*/ 0 w 272891"/>
                <a:gd name="connsiteY4" fmla="*/ 0 h 267652"/>
                <a:gd name="connsiteX5" fmla="*/ 0 w 272891"/>
                <a:gd name="connsiteY5" fmla="*/ 267653 h 26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652">
                  <a:moveTo>
                    <a:pt x="272891" y="267653"/>
                  </a:moveTo>
                  <a:lnTo>
                    <a:pt x="272891" y="143637"/>
                  </a:lnTo>
                  <a:lnTo>
                    <a:pt x="124016" y="143637"/>
                  </a:lnTo>
                  <a:lnTo>
                    <a:pt x="124016" y="0"/>
                  </a:lnTo>
                  <a:lnTo>
                    <a:pt x="0" y="0"/>
                  </a:lnTo>
                  <a:lnTo>
                    <a:pt x="0" y="267653"/>
                  </a:lnTo>
                  <a:close/>
                </a:path>
              </a:pathLst>
            </a:custGeom>
            <a:solidFill>
              <a:schemeClr val="accent5"/>
            </a:solidFill>
            <a:ln w="9525" cap="flat">
              <a:noFill/>
              <a:prstDash val="solid"/>
              <a:miter/>
            </a:ln>
          </p:spPr>
          <p:txBody>
            <a:bodyPr rtlCol="0" anchor="ctr">
              <a:noAutofit/>
            </a:bodyPr>
            <a:lstStyle/>
            <a:p>
              <a:endParaRPr lang="en-US"/>
            </a:p>
          </p:txBody>
        </p:sp>
        <p:sp>
          <p:nvSpPr>
            <p:cNvPr id="21" name="Freeform: Shape 20">
              <a:extLst>
                <a:ext uri="{FF2B5EF4-FFF2-40B4-BE49-F238E27FC236}">
                  <a16:creationId xmlns:a16="http://schemas.microsoft.com/office/drawing/2014/main" id="{EAD1B6C9-57D5-4D11-A6B0-E3ABCF6DADB6}"/>
                </a:ext>
              </a:extLst>
            </p:cNvPr>
            <p:cNvSpPr/>
            <p:nvPr/>
          </p:nvSpPr>
          <p:spPr>
            <a:xfrm>
              <a:off x="6240536" y="3620996"/>
              <a:ext cx="253785" cy="254056"/>
            </a:xfrm>
            <a:custGeom>
              <a:avLst/>
              <a:gdLst>
                <a:gd name="connsiteX0" fmla="*/ 719804 w 803338"/>
                <a:gd name="connsiteY0" fmla="*/ 637127 h 804195"/>
                <a:gd name="connsiteX1" fmla="*/ 710851 w 803338"/>
                <a:gd name="connsiteY1" fmla="*/ 637604 h 804195"/>
                <a:gd name="connsiteX2" fmla="*/ 602456 w 803338"/>
                <a:gd name="connsiteY2" fmla="*/ 466630 h 804195"/>
                <a:gd name="connsiteX3" fmla="*/ 640366 w 803338"/>
                <a:gd name="connsiteY3" fmla="*/ 385001 h 804195"/>
                <a:gd name="connsiteX4" fmla="*/ 533400 w 803338"/>
                <a:gd name="connsiteY4" fmla="*/ 278035 h 804195"/>
                <a:gd name="connsiteX5" fmla="*/ 493871 w 803338"/>
                <a:gd name="connsiteY5" fmla="*/ 285655 h 804195"/>
                <a:gd name="connsiteX6" fmla="*/ 388334 w 803338"/>
                <a:gd name="connsiteY6" fmla="*/ 143542 h 804195"/>
                <a:gd name="connsiteX7" fmla="*/ 407765 w 803338"/>
                <a:gd name="connsiteY7" fmla="*/ 88392 h 804195"/>
                <a:gd name="connsiteX8" fmla="*/ 319373 w 803338"/>
                <a:gd name="connsiteY8" fmla="*/ 0 h 804195"/>
                <a:gd name="connsiteX9" fmla="*/ 230981 w 803338"/>
                <a:gd name="connsiteY9" fmla="*/ 88392 h 804195"/>
                <a:gd name="connsiteX10" fmla="*/ 319373 w 803338"/>
                <a:gd name="connsiteY10" fmla="*/ 176784 h 804195"/>
                <a:gd name="connsiteX11" fmla="*/ 329470 w 803338"/>
                <a:gd name="connsiteY11" fmla="*/ 176117 h 804195"/>
                <a:gd name="connsiteX12" fmla="*/ 442627 w 803338"/>
                <a:gd name="connsiteY12" fmla="*/ 328517 h 804195"/>
                <a:gd name="connsiteX13" fmla="*/ 428720 w 803338"/>
                <a:gd name="connsiteY13" fmla="*/ 362807 h 804195"/>
                <a:gd name="connsiteX14" fmla="*/ 131826 w 803338"/>
                <a:gd name="connsiteY14" fmla="*/ 389477 h 804195"/>
                <a:gd name="connsiteX15" fmla="*/ 71342 w 803338"/>
                <a:gd name="connsiteY15" fmla="*/ 355759 h 804195"/>
                <a:gd name="connsiteX16" fmla="*/ 0 w 803338"/>
                <a:gd name="connsiteY16" fmla="*/ 427101 h 804195"/>
                <a:gd name="connsiteX17" fmla="*/ 71342 w 803338"/>
                <a:gd name="connsiteY17" fmla="*/ 498443 h 804195"/>
                <a:gd name="connsiteX18" fmla="*/ 136589 w 803338"/>
                <a:gd name="connsiteY18" fmla="*/ 455962 h 804195"/>
                <a:gd name="connsiteX19" fmla="*/ 435959 w 803338"/>
                <a:gd name="connsiteY19" fmla="*/ 429006 h 804195"/>
                <a:gd name="connsiteX20" fmla="*/ 455200 w 803338"/>
                <a:gd name="connsiteY20" fmla="*/ 457867 h 804195"/>
                <a:gd name="connsiteX21" fmla="*/ 372047 w 803338"/>
                <a:gd name="connsiteY21" fmla="*/ 592550 h 804195"/>
                <a:gd name="connsiteX22" fmla="*/ 371189 w 803338"/>
                <a:gd name="connsiteY22" fmla="*/ 592550 h 804195"/>
                <a:gd name="connsiteX23" fmla="*/ 299847 w 803338"/>
                <a:gd name="connsiteY23" fmla="*/ 663893 h 804195"/>
                <a:gd name="connsiteX24" fmla="*/ 371189 w 803338"/>
                <a:gd name="connsiteY24" fmla="*/ 735235 h 804195"/>
                <a:gd name="connsiteX25" fmla="*/ 442532 w 803338"/>
                <a:gd name="connsiteY25" fmla="*/ 663893 h 804195"/>
                <a:gd name="connsiteX26" fmla="*/ 430625 w 803338"/>
                <a:gd name="connsiteY26" fmla="*/ 624554 h 804195"/>
                <a:gd name="connsiteX27" fmla="*/ 513588 w 803338"/>
                <a:gd name="connsiteY27" fmla="*/ 490157 h 804195"/>
                <a:gd name="connsiteX28" fmla="*/ 533305 w 803338"/>
                <a:gd name="connsiteY28" fmla="*/ 492061 h 804195"/>
                <a:gd name="connsiteX29" fmla="*/ 539401 w 803338"/>
                <a:gd name="connsiteY29" fmla="*/ 491776 h 804195"/>
                <a:gd name="connsiteX30" fmla="*/ 652939 w 803338"/>
                <a:gd name="connsiteY30" fmla="*/ 670846 h 804195"/>
                <a:gd name="connsiteX31" fmla="*/ 636270 w 803338"/>
                <a:gd name="connsiteY31" fmla="*/ 720661 h 804195"/>
                <a:gd name="connsiteX32" fmla="*/ 719804 w 803338"/>
                <a:gd name="connsiteY32" fmla="*/ 804196 h 804195"/>
                <a:gd name="connsiteX33" fmla="*/ 803339 w 803338"/>
                <a:gd name="connsiteY33" fmla="*/ 720661 h 804195"/>
                <a:gd name="connsiteX34" fmla="*/ 719804 w 803338"/>
                <a:gd name="connsiteY34" fmla="*/ 637127 h 80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3338" h="804195">
                  <a:moveTo>
                    <a:pt x="719804" y="637127"/>
                  </a:moveTo>
                  <a:cubicBezTo>
                    <a:pt x="716756" y="637127"/>
                    <a:pt x="713804" y="637318"/>
                    <a:pt x="710851" y="637604"/>
                  </a:cubicBezTo>
                  <a:lnTo>
                    <a:pt x="602456" y="466630"/>
                  </a:lnTo>
                  <a:cubicBezTo>
                    <a:pt x="625602" y="447008"/>
                    <a:pt x="640366" y="417767"/>
                    <a:pt x="640366" y="385001"/>
                  </a:cubicBezTo>
                  <a:cubicBezTo>
                    <a:pt x="640366" y="325946"/>
                    <a:pt x="592455" y="278035"/>
                    <a:pt x="533400" y="278035"/>
                  </a:cubicBezTo>
                  <a:cubicBezTo>
                    <a:pt x="519398" y="278035"/>
                    <a:pt x="506159" y="280797"/>
                    <a:pt x="493871" y="285655"/>
                  </a:cubicBezTo>
                  <a:lnTo>
                    <a:pt x="388334" y="143542"/>
                  </a:lnTo>
                  <a:cubicBezTo>
                    <a:pt x="400431" y="128397"/>
                    <a:pt x="407765" y="109252"/>
                    <a:pt x="407765" y="88392"/>
                  </a:cubicBezTo>
                  <a:cubicBezTo>
                    <a:pt x="407765" y="39624"/>
                    <a:pt x="368237" y="0"/>
                    <a:pt x="319373" y="0"/>
                  </a:cubicBezTo>
                  <a:cubicBezTo>
                    <a:pt x="270605" y="0"/>
                    <a:pt x="230981" y="39529"/>
                    <a:pt x="230981" y="88392"/>
                  </a:cubicBezTo>
                  <a:cubicBezTo>
                    <a:pt x="230981" y="137160"/>
                    <a:pt x="270510" y="176784"/>
                    <a:pt x="319373" y="176784"/>
                  </a:cubicBezTo>
                  <a:cubicBezTo>
                    <a:pt x="322802" y="176784"/>
                    <a:pt x="326136" y="176498"/>
                    <a:pt x="329470" y="176117"/>
                  </a:cubicBezTo>
                  <a:lnTo>
                    <a:pt x="442627" y="328517"/>
                  </a:lnTo>
                  <a:cubicBezTo>
                    <a:pt x="436150" y="338900"/>
                    <a:pt x="431292" y="350425"/>
                    <a:pt x="428720" y="362807"/>
                  </a:cubicBezTo>
                  <a:cubicBezTo>
                    <a:pt x="323279" y="372428"/>
                    <a:pt x="200597" y="383572"/>
                    <a:pt x="131826" y="389477"/>
                  </a:cubicBezTo>
                  <a:cubicBezTo>
                    <a:pt x="119253" y="369284"/>
                    <a:pt x="96869" y="355759"/>
                    <a:pt x="71342" y="355759"/>
                  </a:cubicBezTo>
                  <a:cubicBezTo>
                    <a:pt x="31909" y="355759"/>
                    <a:pt x="0" y="387668"/>
                    <a:pt x="0" y="427101"/>
                  </a:cubicBezTo>
                  <a:cubicBezTo>
                    <a:pt x="0" y="466535"/>
                    <a:pt x="31909" y="498443"/>
                    <a:pt x="71342" y="498443"/>
                  </a:cubicBezTo>
                  <a:cubicBezTo>
                    <a:pt x="100489" y="498443"/>
                    <a:pt x="125444" y="480917"/>
                    <a:pt x="136589" y="455962"/>
                  </a:cubicBezTo>
                  <a:cubicBezTo>
                    <a:pt x="210979" y="449580"/>
                    <a:pt x="342043" y="437674"/>
                    <a:pt x="435959" y="429006"/>
                  </a:cubicBezTo>
                  <a:cubicBezTo>
                    <a:pt x="440817" y="439674"/>
                    <a:pt x="447294" y="449390"/>
                    <a:pt x="455200" y="457867"/>
                  </a:cubicBezTo>
                  <a:lnTo>
                    <a:pt x="372047" y="592550"/>
                  </a:lnTo>
                  <a:cubicBezTo>
                    <a:pt x="371761" y="592550"/>
                    <a:pt x="371475" y="592550"/>
                    <a:pt x="371189" y="592550"/>
                  </a:cubicBezTo>
                  <a:cubicBezTo>
                    <a:pt x="331756" y="592550"/>
                    <a:pt x="299847" y="624459"/>
                    <a:pt x="299847" y="663893"/>
                  </a:cubicBezTo>
                  <a:cubicBezTo>
                    <a:pt x="299847" y="703326"/>
                    <a:pt x="331756" y="735235"/>
                    <a:pt x="371189" y="735235"/>
                  </a:cubicBezTo>
                  <a:cubicBezTo>
                    <a:pt x="410623" y="735235"/>
                    <a:pt x="442532" y="703326"/>
                    <a:pt x="442532" y="663893"/>
                  </a:cubicBezTo>
                  <a:cubicBezTo>
                    <a:pt x="442532" y="649319"/>
                    <a:pt x="438150" y="635794"/>
                    <a:pt x="430625" y="624554"/>
                  </a:cubicBezTo>
                  <a:lnTo>
                    <a:pt x="513588" y="490157"/>
                  </a:lnTo>
                  <a:cubicBezTo>
                    <a:pt x="519970" y="491395"/>
                    <a:pt x="526542" y="492061"/>
                    <a:pt x="533305" y="492061"/>
                  </a:cubicBezTo>
                  <a:cubicBezTo>
                    <a:pt x="535400" y="492061"/>
                    <a:pt x="537401" y="491871"/>
                    <a:pt x="539401" y="491776"/>
                  </a:cubicBezTo>
                  <a:lnTo>
                    <a:pt x="652939" y="670846"/>
                  </a:lnTo>
                  <a:cubicBezTo>
                    <a:pt x="642557" y="684752"/>
                    <a:pt x="636270" y="701993"/>
                    <a:pt x="636270" y="720661"/>
                  </a:cubicBezTo>
                  <a:cubicBezTo>
                    <a:pt x="636270" y="766763"/>
                    <a:pt x="673608" y="804196"/>
                    <a:pt x="719804" y="804196"/>
                  </a:cubicBezTo>
                  <a:cubicBezTo>
                    <a:pt x="766001" y="804196"/>
                    <a:pt x="803339" y="766858"/>
                    <a:pt x="803339" y="720661"/>
                  </a:cubicBezTo>
                  <a:cubicBezTo>
                    <a:pt x="803339" y="674465"/>
                    <a:pt x="765905" y="637127"/>
                    <a:pt x="719804" y="637127"/>
                  </a:cubicBezTo>
                  <a:close/>
                </a:path>
              </a:pathLst>
            </a:custGeom>
            <a:solidFill>
              <a:schemeClr val="tx1"/>
            </a:solidFill>
            <a:ln w="9525" cap="flat">
              <a:noFill/>
              <a:prstDash val="solid"/>
              <a:miter/>
            </a:ln>
          </p:spPr>
          <p:txBody>
            <a:bodyPr rtlCol="0" anchor="ctr">
              <a:noAutofit/>
            </a:bodyPr>
            <a:lstStyle/>
            <a:p>
              <a:endParaRPr lang="en-US"/>
            </a:p>
          </p:txBody>
        </p:sp>
      </p:grpSp>
      <p:sp>
        <p:nvSpPr>
          <p:cNvPr id="22" name="Title 1">
            <a:extLst>
              <a:ext uri="{FF2B5EF4-FFF2-40B4-BE49-F238E27FC236}">
                <a16:creationId xmlns:a16="http://schemas.microsoft.com/office/drawing/2014/main" id="{CAB37618-CA78-49F2-A797-2CF581D393B5}"/>
              </a:ext>
            </a:extLst>
          </p:cNvPr>
          <p:cNvSpPr txBox="1">
            <a:spLocks/>
          </p:cNvSpPr>
          <p:nvPr/>
        </p:nvSpPr>
        <p:spPr>
          <a:xfrm>
            <a:off x="6601893" y="2789284"/>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Azure IoT</a:t>
            </a:r>
            <a:br>
              <a:rPr lang="en-US" sz="1050" spc="0">
                <a:solidFill>
                  <a:schemeClr val="tx1"/>
                </a:solidFill>
                <a:latin typeface="+mn-lt"/>
              </a:rPr>
            </a:br>
            <a:r>
              <a:rPr lang="en-US" sz="1050" spc="0">
                <a:solidFill>
                  <a:schemeClr val="tx1"/>
                </a:solidFill>
                <a:latin typeface="+mn-lt"/>
              </a:rPr>
              <a:t>Hub</a:t>
            </a:r>
          </a:p>
        </p:txBody>
      </p:sp>
      <p:sp>
        <p:nvSpPr>
          <p:cNvPr id="23" name="Title 1">
            <a:extLst>
              <a:ext uri="{FF2B5EF4-FFF2-40B4-BE49-F238E27FC236}">
                <a16:creationId xmlns:a16="http://schemas.microsoft.com/office/drawing/2014/main" id="{79386F2A-FFDD-4970-BD6C-F0BD7C5E06D0}"/>
              </a:ext>
            </a:extLst>
          </p:cNvPr>
          <p:cNvSpPr txBox="1">
            <a:spLocks/>
          </p:cNvSpPr>
          <p:nvPr/>
        </p:nvSpPr>
        <p:spPr>
          <a:xfrm>
            <a:off x="4139531" y="2789284"/>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IoT device, gateway, and application data</a:t>
            </a:r>
          </a:p>
        </p:txBody>
      </p:sp>
      <p:cxnSp>
        <p:nvCxnSpPr>
          <p:cNvPr id="24" name="Straight Arrow Connector 23">
            <a:extLst>
              <a:ext uri="{FF2B5EF4-FFF2-40B4-BE49-F238E27FC236}">
                <a16:creationId xmlns:a16="http://schemas.microsoft.com/office/drawing/2014/main" id="{843517E4-1EA5-498D-8AB3-25738EAE585A}"/>
              </a:ext>
            </a:extLst>
          </p:cNvPr>
          <p:cNvCxnSpPr>
            <a:cxnSpLocks/>
          </p:cNvCxnSpPr>
          <p:nvPr/>
        </p:nvCxnSpPr>
        <p:spPr>
          <a:xfrm>
            <a:off x="6318586" y="2443238"/>
            <a:ext cx="56661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F7D7EC81-912B-4641-946C-3E5346D01050}"/>
              </a:ext>
            </a:extLst>
          </p:cNvPr>
          <p:cNvCxnSpPr>
            <a:cxnSpLocks/>
          </p:cNvCxnSpPr>
          <p:nvPr/>
        </p:nvCxnSpPr>
        <p:spPr>
          <a:xfrm>
            <a:off x="7666687" y="2443238"/>
            <a:ext cx="56661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D65E643D-E6D7-4D35-A4D3-7EC217AC5E67}"/>
              </a:ext>
            </a:extLst>
          </p:cNvPr>
          <p:cNvCxnSpPr>
            <a:cxnSpLocks/>
          </p:cNvCxnSpPr>
          <p:nvPr/>
        </p:nvCxnSpPr>
        <p:spPr>
          <a:xfrm>
            <a:off x="8919483" y="2443238"/>
            <a:ext cx="1645693"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sp>
        <p:nvSpPr>
          <p:cNvPr id="28" name="Title 1">
            <a:extLst>
              <a:ext uri="{FF2B5EF4-FFF2-40B4-BE49-F238E27FC236}">
                <a16:creationId xmlns:a16="http://schemas.microsoft.com/office/drawing/2014/main" id="{00A5E489-5B51-4414-AE5D-AF89A613CB0B}"/>
              </a:ext>
            </a:extLst>
          </p:cNvPr>
          <p:cNvSpPr txBox="1">
            <a:spLocks/>
          </p:cNvSpPr>
          <p:nvPr/>
        </p:nvSpPr>
        <p:spPr>
          <a:xfrm>
            <a:off x="9122879" y="2056774"/>
            <a:ext cx="755188"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dirty="0">
                <a:solidFill>
                  <a:schemeClr val="tx1"/>
                </a:solidFill>
                <a:latin typeface="+mn-lt"/>
              </a:rPr>
              <a:t>Query </a:t>
            </a:r>
            <a:br>
              <a:rPr lang="en-US" sz="1050" spc="0" dirty="0">
                <a:solidFill>
                  <a:schemeClr val="tx1"/>
                </a:solidFill>
                <a:latin typeface="+mn-lt"/>
              </a:rPr>
            </a:br>
            <a:r>
              <a:rPr lang="en-US" sz="1050" spc="0" dirty="0">
                <a:solidFill>
                  <a:schemeClr val="tx1"/>
                </a:solidFill>
                <a:latin typeface="+mn-lt"/>
              </a:rPr>
              <a:t>API</a:t>
            </a:r>
          </a:p>
        </p:txBody>
      </p:sp>
      <p:pic>
        <p:nvPicPr>
          <p:cNvPr id="46" name="Content Placeholder 3">
            <a:extLst>
              <a:ext uri="{FF2B5EF4-FFF2-40B4-BE49-F238E27FC236}">
                <a16:creationId xmlns:a16="http://schemas.microsoft.com/office/drawing/2014/main" id="{51F43647-BF04-426E-9716-90D58015E6C4}"/>
              </a:ext>
            </a:extLst>
          </p:cNvPr>
          <p:cNvPicPr>
            <a:picLocks noGrp="1" noChangeAspect="1"/>
          </p:cNvPicPr>
          <p:nvPr/>
        </p:nvPicPr>
        <p:blipFill rotWithShape="1">
          <a:blip r:embed="rId5">
            <a:extLst>
              <a:ext uri="{28A0092B-C50C-407E-A947-70E740481C1C}">
                <a14:useLocalDpi xmlns:a14="http://schemas.microsoft.com/office/drawing/2010/main" val="0"/>
              </a:ext>
            </a:extLst>
          </a:blip>
          <a:srcRect l="12393" t="26062" r="67142" b="50679"/>
          <a:stretch/>
        </p:blipFill>
        <p:spPr>
          <a:xfrm>
            <a:off x="3762488" y="1760776"/>
            <a:ext cx="2115238" cy="804230"/>
          </a:xfrm>
          <a:prstGeom prst="rect">
            <a:avLst/>
          </a:prstGeom>
        </p:spPr>
      </p:pic>
      <p:sp>
        <p:nvSpPr>
          <p:cNvPr id="29" name="Rectangle 28">
            <a:extLst>
              <a:ext uri="{FF2B5EF4-FFF2-40B4-BE49-F238E27FC236}">
                <a16:creationId xmlns:a16="http://schemas.microsoft.com/office/drawing/2014/main" id="{5C80517D-2022-4088-B6CB-0645B6423D41}"/>
              </a:ext>
            </a:extLst>
          </p:cNvPr>
          <p:cNvSpPr/>
          <p:nvPr/>
        </p:nvSpPr>
        <p:spPr>
          <a:xfrm>
            <a:off x="8063133" y="2111159"/>
            <a:ext cx="989105" cy="10926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Rectangle 30">
            <a:extLst>
              <a:ext uri="{FF2B5EF4-FFF2-40B4-BE49-F238E27FC236}">
                <a16:creationId xmlns:a16="http://schemas.microsoft.com/office/drawing/2014/main" id="{BE67BF74-589B-4627-A7C9-C58212FBA3AF}"/>
              </a:ext>
            </a:extLst>
          </p:cNvPr>
          <p:cNvSpPr/>
          <p:nvPr/>
        </p:nvSpPr>
        <p:spPr>
          <a:xfrm>
            <a:off x="10419666" y="3256636"/>
            <a:ext cx="1205267" cy="10926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itle 1">
            <a:extLst>
              <a:ext uri="{FF2B5EF4-FFF2-40B4-BE49-F238E27FC236}">
                <a16:creationId xmlns:a16="http://schemas.microsoft.com/office/drawing/2014/main" id="{2758F6FE-6334-4203-BB4E-A5DA49924C64}"/>
              </a:ext>
            </a:extLst>
          </p:cNvPr>
          <p:cNvSpPr txBox="1">
            <a:spLocks/>
          </p:cNvSpPr>
          <p:nvPr/>
        </p:nvSpPr>
        <p:spPr>
          <a:xfrm>
            <a:off x="10495724" y="1593519"/>
            <a:ext cx="1070816" cy="484748"/>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dirty="0">
                <a:solidFill>
                  <a:schemeClr val="tx1"/>
                </a:solidFill>
                <a:latin typeface="+mn-lt"/>
              </a:rPr>
              <a:t>3</a:t>
            </a:r>
            <a:r>
              <a:rPr lang="en-US" sz="1050" spc="0" baseline="30000" dirty="0">
                <a:solidFill>
                  <a:schemeClr val="tx1"/>
                </a:solidFill>
                <a:latin typeface="+mn-lt"/>
              </a:rPr>
              <a:t>rd</a:t>
            </a:r>
            <a:r>
              <a:rPr lang="en-US" sz="1050" spc="0" dirty="0">
                <a:solidFill>
                  <a:schemeClr val="tx1"/>
                </a:solidFill>
                <a:latin typeface="+mn-lt"/>
              </a:rPr>
              <a:t> Party IoT apps using Time Series Insights APIs</a:t>
            </a:r>
          </a:p>
        </p:txBody>
      </p:sp>
      <p:sp>
        <p:nvSpPr>
          <p:cNvPr id="35" name="Title 1">
            <a:extLst>
              <a:ext uri="{FF2B5EF4-FFF2-40B4-BE49-F238E27FC236}">
                <a16:creationId xmlns:a16="http://schemas.microsoft.com/office/drawing/2014/main" id="{0241D374-0CAB-45A6-A130-DEA5D997A949}"/>
              </a:ext>
            </a:extLst>
          </p:cNvPr>
          <p:cNvSpPr txBox="1">
            <a:spLocks/>
          </p:cNvSpPr>
          <p:nvPr/>
        </p:nvSpPr>
        <p:spPr>
          <a:xfrm>
            <a:off x="10350556" y="2897810"/>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Time Series Insights JavaScript SDK</a:t>
            </a:r>
          </a:p>
        </p:txBody>
      </p:sp>
      <p:sp>
        <p:nvSpPr>
          <p:cNvPr id="36" name="Title 1">
            <a:extLst>
              <a:ext uri="{FF2B5EF4-FFF2-40B4-BE49-F238E27FC236}">
                <a16:creationId xmlns:a16="http://schemas.microsoft.com/office/drawing/2014/main" id="{0055B34D-EF8F-420D-9F00-C4C1D238C4BF}"/>
              </a:ext>
            </a:extLst>
          </p:cNvPr>
          <p:cNvSpPr txBox="1">
            <a:spLocks/>
          </p:cNvSpPr>
          <p:nvPr/>
        </p:nvSpPr>
        <p:spPr>
          <a:xfrm>
            <a:off x="10350556" y="3898701"/>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Time Series Insights Explorer</a:t>
            </a:r>
          </a:p>
        </p:txBody>
      </p:sp>
      <p:pic>
        <p:nvPicPr>
          <p:cNvPr id="37" name="Graphic 36">
            <a:extLst>
              <a:ext uri="{FF2B5EF4-FFF2-40B4-BE49-F238E27FC236}">
                <a16:creationId xmlns:a16="http://schemas.microsoft.com/office/drawing/2014/main" id="{11BBBF17-71A9-48FF-8905-4308563BDD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96687" y="3304419"/>
            <a:ext cx="468890" cy="496472"/>
          </a:xfrm>
          <a:prstGeom prst="rect">
            <a:avLst/>
          </a:prstGeom>
        </p:spPr>
      </p:pic>
      <p:pic>
        <p:nvPicPr>
          <p:cNvPr id="38" name="Graphic 37">
            <a:extLst>
              <a:ext uri="{FF2B5EF4-FFF2-40B4-BE49-F238E27FC236}">
                <a16:creationId xmlns:a16="http://schemas.microsoft.com/office/drawing/2014/main" id="{240692C7-0808-4999-B625-82136E7C7D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32857" y="2314902"/>
            <a:ext cx="596550" cy="463984"/>
          </a:xfrm>
          <a:prstGeom prst="rect">
            <a:avLst/>
          </a:prstGeom>
        </p:spPr>
      </p:pic>
      <p:pic>
        <p:nvPicPr>
          <p:cNvPr id="39" name="Graphic 38">
            <a:extLst>
              <a:ext uri="{FF2B5EF4-FFF2-40B4-BE49-F238E27FC236}">
                <a16:creationId xmlns:a16="http://schemas.microsoft.com/office/drawing/2014/main" id="{826B9115-73A7-46CD-AA66-4310D7F51C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76755" y="1027458"/>
            <a:ext cx="476986" cy="448928"/>
          </a:xfrm>
          <a:prstGeom prst="rect">
            <a:avLst/>
          </a:prstGeom>
        </p:spPr>
      </p:pic>
      <p:cxnSp>
        <p:nvCxnSpPr>
          <p:cNvPr id="40" name="Straight Connector 39">
            <a:extLst>
              <a:ext uri="{FF2B5EF4-FFF2-40B4-BE49-F238E27FC236}">
                <a16:creationId xmlns:a16="http://schemas.microsoft.com/office/drawing/2014/main" id="{1E748A43-47FD-454B-BF5F-DEE799CAD527}"/>
              </a:ext>
            </a:extLst>
          </p:cNvPr>
          <p:cNvCxnSpPr>
            <a:cxnSpLocks/>
          </p:cNvCxnSpPr>
          <p:nvPr/>
        </p:nvCxnSpPr>
        <p:spPr>
          <a:xfrm>
            <a:off x="10029416" y="1264868"/>
            <a:ext cx="0" cy="2277615"/>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cxnSp>
        <p:nvCxnSpPr>
          <p:cNvPr id="41" name="Straight Arrow Connector 40">
            <a:extLst>
              <a:ext uri="{FF2B5EF4-FFF2-40B4-BE49-F238E27FC236}">
                <a16:creationId xmlns:a16="http://schemas.microsoft.com/office/drawing/2014/main" id="{C6DAAFDB-5A72-49D0-9650-E0D6B883FE8B}"/>
              </a:ext>
            </a:extLst>
          </p:cNvPr>
          <p:cNvCxnSpPr>
            <a:cxnSpLocks/>
          </p:cNvCxnSpPr>
          <p:nvPr/>
        </p:nvCxnSpPr>
        <p:spPr>
          <a:xfrm>
            <a:off x="10024556" y="1264868"/>
            <a:ext cx="56661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63408B56-0D41-4DC9-A096-07D0477E342F}"/>
              </a:ext>
            </a:extLst>
          </p:cNvPr>
          <p:cNvCxnSpPr>
            <a:cxnSpLocks/>
          </p:cNvCxnSpPr>
          <p:nvPr/>
        </p:nvCxnSpPr>
        <p:spPr>
          <a:xfrm>
            <a:off x="10029416" y="3542483"/>
            <a:ext cx="56661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848931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98B0-0E7E-42FB-A6BF-7EBD1F4F7BC3}"/>
              </a:ext>
            </a:extLst>
          </p:cNvPr>
          <p:cNvSpPr>
            <a:spLocks noGrp="1"/>
          </p:cNvSpPr>
          <p:nvPr>
            <p:ph type="title"/>
          </p:nvPr>
        </p:nvSpPr>
        <p:spPr/>
        <p:txBody>
          <a:bodyPr/>
          <a:lstStyle/>
          <a:p>
            <a:r>
              <a:rPr lang="en-US" dirty="0"/>
              <a:t>Demo</a:t>
            </a:r>
            <a:endParaRPr lang="en-NL" dirty="0"/>
          </a:p>
        </p:txBody>
      </p:sp>
      <p:pic>
        <p:nvPicPr>
          <p:cNvPr id="5122" name="Picture 2" descr="Image">
            <a:extLst>
              <a:ext uri="{FF2B5EF4-FFF2-40B4-BE49-F238E27FC236}">
                <a16:creationId xmlns:a16="http://schemas.microsoft.com/office/drawing/2014/main" id="{48579F1C-D78F-4326-97DC-4A2AA8206C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04383" y="1587260"/>
            <a:ext cx="8721093" cy="4905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659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A171CD2-C515-4D49-A1F7-FC1F73AF9029}"/>
              </a:ext>
            </a:extLst>
          </p:cNvPr>
          <p:cNvSpPr>
            <a:spLocks noGrp="1"/>
          </p:cNvSpPr>
          <p:nvPr>
            <p:ph type="ftr" sz="quarter" idx="4294967295"/>
          </p:nvPr>
        </p:nvSpPr>
        <p:spPr>
          <a:xfrm>
            <a:off x="0" y="0"/>
            <a:ext cx="0" cy="0"/>
          </a:xfrm>
        </p:spPr>
        <p:txBody>
          <a:bodyPr vert="horz" lIns="91440" tIns="45720" rIns="91440" bIns="45720" rtlCol="0" anchor="ctr">
            <a:normAutofit fontScale="25000" lnSpcReduction="20000"/>
          </a:bodyPr>
          <a:lstStyle/>
          <a:p>
            <a:pPr algn="l">
              <a:spcAft>
                <a:spcPts val="600"/>
              </a:spcAft>
            </a:pPr>
            <a:endParaRPr lang="en-US" kern="1200">
              <a:solidFill>
                <a:prstClr val="black">
                  <a:tint val="75000"/>
                </a:prstClr>
              </a:solidFill>
              <a:latin typeface="+mn-lt"/>
              <a:ea typeface="+mn-ea"/>
              <a:cs typeface="+mn-cs"/>
            </a:endParaRPr>
          </a:p>
        </p:txBody>
      </p:sp>
      <p:sp>
        <p:nvSpPr>
          <p:cNvPr id="8" name="Text Placeholder 3">
            <a:extLst>
              <a:ext uri="{FF2B5EF4-FFF2-40B4-BE49-F238E27FC236}">
                <a16:creationId xmlns:a16="http://schemas.microsoft.com/office/drawing/2014/main" id="{CBC1FE56-4908-4B1C-9887-D0A1D71446E5}"/>
              </a:ext>
            </a:extLst>
          </p:cNvPr>
          <p:cNvSpPr>
            <a:spLocks noGrp="1"/>
          </p:cNvSpPr>
          <p:nvPr>
            <p:ph type="body" sz="half" idx="4294967295"/>
          </p:nvPr>
        </p:nvSpPr>
        <p:spPr>
          <a:xfrm>
            <a:off x="455995" y="1962744"/>
            <a:ext cx="2942113" cy="3325009"/>
          </a:xfrm>
        </p:spPr>
        <p:txBody>
          <a:bodyPr>
            <a:noAutofit/>
          </a:bodyPr>
          <a:lstStyle/>
          <a:p>
            <a:pPr>
              <a:spcAft>
                <a:spcPts val="600"/>
              </a:spcAft>
            </a:pPr>
            <a:r>
              <a:rPr lang="en-US" sz="1800" spc="0" dirty="0">
                <a:solidFill>
                  <a:schemeClr val="accent5"/>
                </a:solidFill>
              </a:rPr>
              <a:t>Examples:</a:t>
            </a:r>
          </a:p>
          <a:p>
            <a:pPr marL="173038" indent="-173038">
              <a:spcAft>
                <a:spcPts val="1800"/>
              </a:spcAft>
              <a:buFont typeface="Arial" panose="020B0604020202020204" pitchFamily="34" charset="0"/>
              <a:buChar char="•"/>
            </a:pPr>
            <a:r>
              <a:rPr lang="en-US" sz="1600" spc="0" dirty="0">
                <a:solidFill>
                  <a:schemeClr val="tx1"/>
                </a:solidFill>
                <a:latin typeface="+mn-lt"/>
              </a:rPr>
              <a:t>Monitor equipment performance at scale</a:t>
            </a:r>
          </a:p>
          <a:p>
            <a:pPr marL="173038" indent="-173038">
              <a:spcAft>
                <a:spcPts val="1800"/>
              </a:spcAft>
              <a:buFont typeface="Arial" panose="020B0604020202020204" pitchFamily="34" charset="0"/>
              <a:buChar char="•"/>
            </a:pPr>
            <a:r>
              <a:rPr lang="en-US" sz="1600" spc="0" dirty="0">
                <a:solidFill>
                  <a:schemeClr val="tx1"/>
                </a:solidFill>
                <a:latin typeface="+mn-lt"/>
              </a:rPr>
              <a:t>Identify process inefficiencies </a:t>
            </a:r>
          </a:p>
          <a:p>
            <a:pPr marL="173038" indent="-173038">
              <a:spcAft>
                <a:spcPts val="1800"/>
              </a:spcAft>
              <a:buFont typeface="Arial" panose="020B0604020202020204" pitchFamily="34" charset="0"/>
              <a:buChar char="•"/>
            </a:pPr>
            <a:r>
              <a:rPr lang="en-US" sz="1600" spc="0" dirty="0">
                <a:solidFill>
                  <a:schemeClr val="tx1"/>
                </a:solidFill>
                <a:latin typeface="+mn-lt"/>
              </a:rPr>
              <a:t>Diagnose the health of equipment</a:t>
            </a:r>
          </a:p>
          <a:p>
            <a:pPr marL="173038" indent="-173038">
              <a:spcAft>
                <a:spcPts val="1800"/>
              </a:spcAft>
              <a:buFont typeface="Arial" panose="020B0604020202020204" pitchFamily="34" charset="0"/>
              <a:buChar char="•"/>
            </a:pPr>
            <a:r>
              <a:rPr lang="en-US" sz="1600" spc="0" dirty="0">
                <a:solidFill>
                  <a:schemeClr val="tx1"/>
                </a:solidFill>
                <a:latin typeface="+mn-lt"/>
              </a:rPr>
              <a:t>Optimize supply chain and production</a:t>
            </a:r>
            <a:endParaRPr lang="en-US" sz="1800" spc="0" dirty="0">
              <a:solidFill>
                <a:schemeClr val="tx1"/>
              </a:solidFill>
            </a:endParaRPr>
          </a:p>
        </p:txBody>
      </p:sp>
      <p:sp>
        <p:nvSpPr>
          <p:cNvPr id="9" name="Title 1">
            <a:extLst>
              <a:ext uri="{FF2B5EF4-FFF2-40B4-BE49-F238E27FC236}">
                <a16:creationId xmlns:a16="http://schemas.microsoft.com/office/drawing/2014/main" id="{171A1376-8CFD-479F-BFE7-D22A0A7B00B9}"/>
              </a:ext>
            </a:extLst>
          </p:cNvPr>
          <p:cNvSpPr txBox="1">
            <a:spLocks/>
          </p:cNvSpPr>
          <p:nvPr/>
        </p:nvSpPr>
        <p:spPr>
          <a:xfrm>
            <a:off x="10425556" y="1166521"/>
            <a:ext cx="1070816" cy="484748"/>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dirty="0">
                <a:solidFill>
                  <a:schemeClr val="tx1"/>
                </a:solidFill>
                <a:latin typeface="+mn-lt"/>
              </a:rPr>
              <a:t>3</a:t>
            </a:r>
            <a:r>
              <a:rPr lang="en-US" sz="1050" spc="0" baseline="30000" dirty="0">
                <a:solidFill>
                  <a:schemeClr val="tx1"/>
                </a:solidFill>
                <a:latin typeface="+mn-lt"/>
              </a:rPr>
              <a:t>rd</a:t>
            </a:r>
            <a:r>
              <a:rPr lang="en-US" sz="1050" spc="0" dirty="0">
                <a:solidFill>
                  <a:schemeClr val="tx1"/>
                </a:solidFill>
                <a:latin typeface="+mn-lt"/>
              </a:rPr>
              <a:t> Party IoT apps using Time Series Insights APIs</a:t>
            </a:r>
          </a:p>
        </p:txBody>
      </p:sp>
      <p:sp>
        <p:nvSpPr>
          <p:cNvPr id="11" name="Title 1">
            <a:extLst>
              <a:ext uri="{FF2B5EF4-FFF2-40B4-BE49-F238E27FC236}">
                <a16:creationId xmlns:a16="http://schemas.microsoft.com/office/drawing/2014/main" id="{1FF2B450-6C05-4BA8-81B1-770F11FDA31B}"/>
              </a:ext>
            </a:extLst>
          </p:cNvPr>
          <p:cNvSpPr txBox="1">
            <a:spLocks/>
          </p:cNvSpPr>
          <p:nvPr/>
        </p:nvSpPr>
        <p:spPr>
          <a:xfrm>
            <a:off x="10280388" y="2470812"/>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Time Series Insights JavaScript SDK</a:t>
            </a:r>
          </a:p>
        </p:txBody>
      </p:sp>
      <p:sp>
        <p:nvSpPr>
          <p:cNvPr id="13" name="Title 1">
            <a:extLst>
              <a:ext uri="{FF2B5EF4-FFF2-40B4-BE49-F238E27FC236}">
                <a16:creationId xmlns:a16="http://schemas.microsoft.com/office/drawing/2014/main" id="{FAD0249A-4B7F-4F16-96B0-B56333F0E0E8}"/>
              </a:ext>
            </a:extLst>
          </p:cNvPr>
          <p:cNvSpPr txBox="1">
            <a:spLocks/>
          </p:cNvSpPr>
          <p:nvPr/>
        </p:nvSpPr>
        <p:spPr>
          <a:xfrm>
            <a:off x="10280388" y="3471703"/>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Time Series Insights Explorer</a:t>
            </a:r>
          </a:p>
        </p:txBody>
      </p:sp>
      <p:pic>
        <p:nvPicPr>
          <p:cNvPr id="14" name="Graphic 13">
            <a:extLst>
              <a:ext uri="{FF2B5EF4-FFF2-40B4-BE49-F238E27FC236}">
                <a16:creationId xmlns:a16="http://schemas.microsoft.com/office/drawing/2014/main" id="{C837823A-128E-481F-BF15-87F95CA52F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26519" y="2877421"/>
            <a:ext cx="468890" cy="496472"/>
          </a:xfrm>
          <a:prstGeom prst="rect">
            <a:avLst/>
          </a:prstGeom>
        </p:spPr>
      </p:pic>
      <p:sp>
        <p:nvSpPr>
          <p:cNvPr id="16" name="Title 1">
            <a:extLst>
              <a:ext uri="{FF2B5EF4-FFF2-40B4-BE49-F238E27FC236}">
                <a16:creationId xmlns:a16="http://schemas.microsoft.com/office/drawing/2014/main" id="{BED9B835-052A-41AE-96F1-11A4C88C0AD1}"/>
              </a:ext>
            </a:extLst>
          </p:cNvPr>
          <p:cNvSpPr txBox="1">
            <a:spLocks/>
          </p:cNvSpPr>
          <p:nvPr/>
        </p:nvSpPr>
        <p:spPr>
          <a:xfrm>
            <a:off x="7878873" y="2465942"/>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Time Series</a:t>
            </a:r>
            <a:br>
              <a:rPr lang="en-US" sz="1050" spc="0">
                <a:solidFill>
                  <a:schemeClr val="tx1"/>
                </a:solidFill>
                <a:latin typeface="+mn-lt"/>
              </a:rPr>
            </a:br>
            <a:r>
              <a:rPr lang="en-US" sz="1050" spc="0">
                <a:solidFill>
                  <a:schemeClr val="tx1"/>
                </a:solidFill>
                <a:latin typeface="+mn-lt"/>
              </a:rPr>
              <a:t>Insights</a:t>
            </a:r>
          </a:p>
        </p:txBody>
      </p:sp>
      <p:pic>
        <p:nvPicPr>
          <p:cNvPr id="17" name="Graphic 16">
            <a:extLst>
              <a:ext uri="{FF2B5EF4-FFF2-40B4-BE49-F238E27FC236}">
                <a16:creationId xmlns:a16="http://schemas.microsoft.com/office/drawing/2014/main" id="{4D460019-2ED5-419A-90B1-45A3E03B46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5004" y="1871660"/>
            <a:ext cx="468890" cy="496472"/>
          </a:xfrm>
          <a:prstGeom prst="rect">
            <a:avLst/>
          </a:prstGeom>
        </p:spPr>
      </p:pic>
      <p:sp>
        <p:nvSpPr>
          <p:cNvPr id="18" name="Rectangle 17">
            <a:extLst>
              <a:ext uri="{FF2B5EF4-FFF2-40B4-BE49-F238E27FC236}">
                <a16:creationId xmlns:a16="http://schemas.microsoft.com/office/drawing/2014/main" id="{72ACE51E-07A8-44AF-B381-51716BB43C2F}"/>
              </a:ext>
            </a:extLst>
          </p:cNvPr>
          <p:cNvSpPr/>
          <p:nvPr/>
        </p:nvSpPr>
        <p:spPr bwMode="auto">
          <a:xfrm>
            <a:off x="3602971" y="1293723"/>
            <a:ext cx="2434272" cy="1091652"/>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58E856EF-AB3B-448C-BDE8-652C0507EEEF}"/>
              </a:ext>
            </a:extLst>
          </p:cNvPr>
          <p:cNvGrpSpPr/>
          <p:nvPr/>
        </p:nvGrpSpPr>
        <p:grpSpPr>
          <a:xfrm>
            <a:off x="7044417" y="1905632"/>
            <a:ext cx="421570" cy="428528"/>
            <a:chOff x="6216734" y="3600895"/>
            <a:chExt cx="299102" cy="304037"/>
          </a:xfrm>
        </p:grpSpPr>
        <p:sp>
          <p:nvSpPr>
            <p:cNvPr id="19" name="Freeform: Shape 18">
              <a:extLst>
                <a:ext uri="{FF2B5EF4-FFF2-40B4-BE49-F238E27FC236}">
                  <a16:creationId xmlns:a16="http://schemas.microsoft.com/office/drawing/2014/main" id="{1F36A071-7BA3-42DB-82D6-92B4C6E199E9}"/>
                </a:ext>
              </a:extLst>
            </p:cNvPr>
            <p:cNvSpPr/>
            <p:nvPr/>
          </p:nvSpPr>
          <p:spPr>
            <a:xfrm>
              <a:off x="6429626" y="3600895"/>
              <a:ext cx="86210" cy="84585"/>
            </a:xfrm>
            <a:custGeom>
              <a:avLst/>
              <a:gdLst>
                <a:gd name="connsiteX0" fmla="*/ 0 w 272891"/>
                <a:gd name="connsiteY0" fmla="*/ 0 h 267747"/>
                <a:gd name="connsiteX1" fmla="*/ 0 w 272891"/>
                <a:gd name="connsiteY1" fmla="*/ 124016 h 267747"/>
                <a:gd name="connsiteX2" fmla="*/ 148876 w 272891"/>
                <a:gd name="connsiteY2" fmla="*/ 124016 h 267747"/>
                <a:gd name="connsiteX3" fmla="*/ 148876 w 272891"/>
                <a:gd name="connsiteY3" fmla="*/ 267748 h 267747"/>
                <a:gd name="connsiteX4" fmla="*/ 272891 w 272891"/>
                <a:gd name="connsiteY4" fmla="*/ 267748 h 267747"/>
                <a:gd name="connsiteX5" fmla="*/ 272891 w 272891"/>
                <a:gd name="connsiteY5" fmla="*/ 0 h 267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747">
                  <a:moveTo>
                    <a:pt x="0" y="0"/>
                  </a:moveTo>
                  <a:lnTo>
                    <a:pt x="0" y="124016"/>
                  </a:lnTo>
                  <a:lnTo>
                    <a:pt x="148876" y="124016"/>
                  </a:lnTo>
                  <a:lnTo>
                    <a:pt x="148876" y="267748"/>
                  </a:lnTo>
                  <a:lnTo>
                    <a:pt x="272891" y="267748"/>
                  </a:lnTo>
                  <a:lnTo>
                    <a:pt x="272891" y="0"/>
                  </a:lnTo>
                  <a:close/>
                </a:path>
              </a:pathLst>
            </a:custGeom>
            <a:solidFill>
              <a:schemeClr val="accent5"/>
            </a:solidFill>
            <a:ln w="9525"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CFE2795A-6671-48F8-A327-CE211C4C54A3}"/>
                </a:ext>
              </a:extLst>
            </p:cNvPr>
            <p:cNvSpPr/>
            <p:nvPr/>
          </p:nvSpPr>
          <p:spPr>
            <a:xfrm>
              <a:off x="6216734" y="3820377"/>
              <a:ext cx="86210" cy="84555"/>
            </a:xfrm>
            <a:custGeom>
              <a:avLst/>
              <a:gdLst>
                <a:gd name="connsiteX0" fmla="*/ 272891 w 272891"/>
                <a:gd name="connsiteY0" fmla="*/ 267653 h 267652"/>
                <a:gd name="connsiteX1" fmla="*/ 272891 w 272891"/>
                <a:gd name="connsiteY1" fmla="*/ 143637 h 267652"/>
                <a:gd name="connsiteX2" fmla="*/ 124016 w 272891"/>
                <a:gd name="connsiteY2" fmla="*/ 143637 h 267652"/>
                <a:gd name="connsiteX3" fmla="*/ 124016 w 272891"/>
                <a:gd name="connsiteY3" fmla="*/ 0 h 267652"/>
                <a:gd name="connsiteX4" fmla="*/ 0 w 272891"/>
                <a:gd name="connsiteY4" fmla="*/ 0 h 267652"/>
                <a:gd name="connsiteX5" fmla="*/ 0 w 272891"/>
                <a:gd name="connsiteY5" fmla="*/ 267653 h 26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652">
                  <a:moveTo>
                    <a:pt x="272891" y="267653"/>
                  </a:moveTo>
                  <a:lnTo>
                    <a:pt x="272891" y="143637"/>
                  </a:lnTo>
                  <a:lnTo>
                    <a:pt x="124016" y="143637"/>
                  </a:lnTo>
                  <a:lnTo>
                    <a:pt x="124016" y="0"/>
                  </a:lnTo>
                  <a:lnTo>
                    <a:pt x="0" y="0"/>
                  </a:lnTo>
                  <a:lnTo>
                    <a:pt x="0" y="267653"/>
                  </a:lnTo>
                  <a:close/>
                </a:path>
              </a:pathLst>
            </a:custGeom>
            <a:solidFill>
              <a:schemeClr val="accent5"/>
            </a:solidFill>
            <a:ln w="9525" cap="flat">
              <a:noFill/>
              <a:prstDash val="solid"/>
              <a:miter/>
            </a:ln>
          </p:spPr>
          <p:txBody>
            <a:bodyPr rtlCol="0" anchor="ctr">
              <a:noAutofit/>
            </a:bodyPr>
            <a:lstStyle/>
            <a:p>
              <a:endParaRPr lang="en-US"/>
            </a:p>
          </p:txBody>
        </p:sp>
        <p:sp>
          <p:nvSpPr>
            <p:cNvPr id="21" name="Freeform: Shape 20">
              <a:extLst>
                <a:ext uri="{FF2B5EF4-FFF2-40B4-BE49-F238E27FC236}">
                  <a16:creationId xmlns:a16="http://schemas.microsoft.com/office/drawing/2014/main" id="{EAD1B6C9-57D5-4D11-A6B0-E3ABCF6DADB6}"/>
                </a:ext>
              </a:extLst>
            </p:cNvPr>
            <p:cNvSpPr/>
            <p:nvPr/>
          </p:nvSpPr>
          <p:spPr>
            <a:xfrm>
              <a:off x="6240536" y="3620996"/>
              <a:ext cx="253785" cy="254056"/>
            </a:xfrm>
            <a:custGeom>
              <a:avLst/>
              <a:gdLst>
                <a:gd name="connsiteX0" fmla="*/ 719804 w 803338"/>
                <a:gd name="connsiteY0" fmla="*/ 637127 h 804195"/>
                <a:gd name="connsiteX1" fmla="*/ 710851 w 803338"/>
                <a:gd name="connsiteY1" fmla="*/ 637604 h 804195"/>
                <a:gd name="connsiteX2" fmla="*/ 602456 w 803338"/>
                <a:gd name="connsiteY2" fmla="*/ 466630 h 804195"/>
                <a:gd name="connsiteX3" fmla="*/ 640366 w 803338"/>
                <a:gd name="connsiteY3" fmla="*/ 385001 h 804195"/>
                <a:gd name="connsiteX4" fmla="*/ 533400 w 803338"/>
                <a:gd name="connsiteY4" fmla="*/ 278035 h 804195"/>
                <a:gd name="connsiteX5" fmla="*/ 493871 w 803338"/>
                <a:gd name="connsiteY5" fmla="*/ 285655 h 804195"/>
                <a:gd name="connsiteX6" fmla="*/ 388334 w 803338"/>
                <a:gd name="connsiteY6" fmla="*/ 143542 h 804195"/>
                <a:gd name="connsiteX7" fmla="*/ 407765 w 803338"/>
                <a:gd name="connsiteY7" fmla="*/ 88392 h 804195"/>
                <a:gd name="connsiteX8" fmla="*/ 319373 w 803338"/>
                <a:gd name="connsiteY8" fmla="*/ 0 h 804195"/>
                <a:gd name="connsiteX9" fmla="*/ 230981 w 803338"/>
                <a:gd name="connsiteY9" fmla="*/ 88392 h 804195"/>
                <a:gd name="connsiteX10" fmla="*/ 319373 w 803338"/>
                <a:gd name="connsiteY10" fmla="*/ 176784 h 804195"/>
                <a:gd name="connsiteX11" fmla="*/ 329470 w 803338"/>
                <a:gd name="connsiteY11" fmla="*/ 176117 h 804195"/>
                <a:gd name="connsiteX12" fmla="*/ 442627 w 803338"/>
                <a:gd name="connsiteY12" fmla="*/ 328517 h 804195"/>
                <a:gd name="connsiteX13" fmla="*/ 428720 w 803338"/>
                <a:gd name="connsiteY13" fmla="*/ 362807 h 804195"/>
                <a:gd name="connsiteX14" fmla="*/ 131826 w 803338"/>
                <a:gd name="connsiteY14" fmla="*/ 389477 h 804195"/>
                <a:gd name="connsiteX15" fmla="*/ 71342 w 803338"/>
                <a:gd name="connsiteY15" fmla="*/ 355759 h 804195"/>
                <a:gd name="connsiteX16" fmla="*/ 0 w 803338"/>
                <a:gd name="connsiteY16" fmla="*/ 427101 h 804195"/>
                <a:gd name="connsiteX17" fmla="*/ 71342 w 803338"/>
                <a:gd name="connsiteY17" fmla="*/ 498443 h 804195"/>
                <a:gd name="connsiteX18" fmla="*/ 136589 w 803338"/>
                <a:gd name="connsiteY18" fmla="*/ 455962 h 804195"/>
                <a:gd name="connsiteX19" fmla="*/ 435959 w 803338"/>
                <a:gd name="connsiteY19" fmla="*/ 429006 h 804195"/>
                <a:gd name="connsiteX20" fmla="*/ 455200 w 803338"/>
                <a:gd name="connsiteY20" fmla="*/ 457867 h 804195"/>
                <a:gd name="connsiteX21" fmla="*/ 372047 w 803338"/>
                <a:gd name="connsiteY21" fmla="*/ 592550 h 804195"/>
                <a:gd name="connsiteX22" fmla="*/ 371189 w 803338"/>
                <a:gd name="connsiteY22" fmla="*/ 592550 h 804195"/>
                <a:gd name="connsiteX23" fmla="*/ 299847 w 803338"/>
                <a:gd name="connsiteY23" fmla="*/ 663893 h 804195"/>
                <a:gd name="connsiteX24" fmla="*/ 371189 w 803338"/>
                <a:gd name="connsiteY24" fmla="*/ 735235 h 804195"/>
                <a:gd name="connsiteX25" fmla="*/ 442532 w 803338"/>
                <a:gd name="connsiteY25" fmla="*/ 663893 h 804195"/>
                <a:gd name="connsiteX26" fmla="*/ 430625 w 803338"/>
                <a:gd name="connsiteY26" fmla="*/ 624554 h 804195"/>
                <a:gd name="connsiteX27" fmla="*/ 513588 w 803338"/>
                <a:gd name="connsiteY27" fmla="*/ 490157 h 804195"/>
                <a:gd name="connsiteX28" fmla="*/ 533305 w 803338"/>
                <a:gd name="connsiteY28" fmla="*/ 492061 h 804195"/>
                <a:gd name="connsiteX29" fmla="*/ 539401 w 803338"/>
                <a:gd name="connsiteY29" fmla="*/ 491776 h 804195"/>
                <a:gd name="connsiteX30" fmla="*/ 652939 w 803338"/>
                <a:gd name="connsiteY30" fmla="*/ 670846 h 804195"/>
                <a:gd name="connsiteX31" fmla="*/ 636270 w 803338"/>
                <a:gd name="connsiteY31" fmla="*/ 720661 h 804195"/>
                <a:gd name="connsiteX32" fmla="*/ 719804 w 803338"/>
                <a:gd name="connsiteY32" fmla="*/ 804196 h 804195"/>
                <a:gd name="connsiteX33" fmla="*/ 803339 w 803338"/>
                <a:gd name="connsiteY33" fmla="*/ 720661 h 804195"/>
                <a:gd name="connsiteX34" fmla="*/ 719804 w 803338"/>
                <a:gd name="connsiteY34" fmla="*/ 637127 h 80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3338" h="804195">
                  <a:moveTo>
                    <a:pt x="719804" y="637127"/>
                  </a:moveTo>
                  <a:cubicBezTo>
                    <a:pt x="716756" y="637127"/>
                    <a:pt x="713804" y="637318"/>
                    <a:pt x="710851" y="637604"/>
                  </a:cubicBezTo>
                  <a:lnTo>
                    <a:pt x="602456" y="466630"/>
                  </a:lnTo>
                  <a:cubicBezTo>
                    <a:pt x="625602" y="447008"/>
                    <a:pt x="640366" y="417767"/>
                    <a:pt x="640366" y="385001"/>
                  </a:cubicBezTo>
                  <a:cubicBezTo>
                    <a:pt x="640366" y="325946"/>
                    <a:pt x="592455" y="278035"/>
                    <a:pt x="533400" y="278035"/>
                  </a:cubicBezTo>
                  <a:cubicBezTo>
                    <a:pt x="519398" y="278035"/>
                    <a:pt x="506159" y="280797"/>
                    <a:pt x="493871" y="285655"/>
                  </a:cubicBezTo>
                  <a:lnTo>
                    <a:pt x="388334" y="143542"/>
                  </a:lnTo>
                  <a:cubicBezTo>
                    <a:pt x="400431" y="128397"/>
                    <a:pt x="407765" y="109252"/>
                    <a:pt x="407765" y="88392"/>
                  </a:cubicBezTo>
                  <a:cubicBezTo>
                    <a:pt x="407765" y="39624"/>
                    <a:pt x="368237" y="0"/>
                    <a:pt x="319373" y="0"/>
                  </a:cubicBezTo>
                  <a:cubicBezTo>
                    <a:pt x="270605" y="0"/>
                    <a:pt x="230981" y="39529"/>
                    <a:pt x="230981" y="88392"/>
                  </a:cubicBezTo>
                  <a:cubicBezTo>
                    <a:pt x="230981" y="137160"/>
                    <a:pt x="270510" y="176784"/>
                    <a:pt x="319373" y="176784"/>
                  </a:cubicBezTo>
                  <a:cubicBezTo>
                    <a:pt x="322802" y="176784"/>
                    <a:pt x="326136" y="176498"/>
                    <a:pt x="329470" y="176117"/>
                  </a:cubicBezTo>
                  <a:lnTo>
                    <a:pt x="442627" y="328517"/>
                  </a:lnTo>
                  <a:cubicBezTo>
                    <a:pt x="436150" y="338900"/>
                    <a:pt x="431292" y="350425"/>
                    <a:pt x="428720" y="362807"/>
                  </a:cubicBezTo>
                  <a:cubicBezTo>
                    <a:pt x="323279" y="372428"/>
                    <a:pt x="200597" y="383572"/>
                    <a:pt x="131826" y="389477"/>
                  </a:cubicBezTo>
                  <a:cubicBezTo>
                    <a:pt x="119253" y="369284"/>
                    <a:pt x="96869" y="355759"/>
                    <a:pt x="71342" y="355759"/>
                  </a:cubicBezTo>
                  <a:cubicBezTo>
                    <a:pt x="31909" y="355759"/>
                    <a:pt x="0" y="387668"/>
                    <a:pt x="0" y="427101"/>
                  </a:cubicBezTo>
                  <a:cubicBezTo>
                    <a:pt x="0" y="466535"/>
                    <a:pt x="31909" y="498443"/>
                    <a:pt x="71342" y="498443"/>
                  </a:cubicBezTo>
                  <a:cubicBezTo>
                    <a:pt x="100489" y="498443"/>
                    <a:pt x="125444" y="480917"/>
                    <a:pt x="136589" y="455962"/>
                  </a:cubicBezTo>
                  <a:cubicBezTo>
                    <a:pt x="210979" y="449580"/>
                    <a:pt x="342043" y="437674"/>
                    <a:pt x="435959" y="429006"/>
                  </a:cubicBezTo>
                  <a:cubicBezTo>
                    <a:pt x="440817" y="439674"/>
                    <a:pt x="447294" y="449390"/>
                    <a:pt x="455200" y="457867"/>
                  </a:cubicBezTo>
                  <a:lnTo>
                    <a:pt x="372047" y="592550"/>
                  </a:lnTo>
                  <a:cubicBezTo>
                    <a:pt x="371761" y="592550"/>
                    <a:pt x="371475" y="592550"/>
                    <a:pt x="371189" y="592550"/>
                  </a:cubicBezTo>
                  <a:cubicBezTo>
                    <a:pt x="331756" y="592550"/>
                    <a:pt x="299847" y="624459"/>
                    <a:pt x="299847" y="663893"/>
                  </a:cubicBezTo>
                  <a:cubicBezTo>
                    <a:pt x="299847" y="703326"/>
                    <a:pt x="331756" y="735235"/>
                    <a:pt x="371189" y="735235"/>
                  </a:cubicBezTo>
                  <a:cubicBezTo>
                    <a:pt x="410623" y="735235"/>
                    <a:pt x="442532" y="703326"/>
                    <a:pt x="442532" y="663893"/>
                  </a:cubicBezTo>
                  <a:cubicBezTo>
                    <a:pt x="442532" y="649319"/>
                    <a:pt x="438150" y="635794"/>
                    <a:pt x="430625" y="624554"/>
                  </a:cubicBezTo>
                  <a:lnTo>
                    <a:pt x="513588" y="490157"/>
                  </a:lnTo>
                  <a:cubicBezTo>
                    <a:pt x="519970" y="491395"/>
                    <a:pt x="526542" y="492061"/>
                    <a:pt x="533305" y="492061"/>
                  </a:cubicBezTo>
                  <a:cubicBezTo>
                    <a:pt x="535400" y="492061"/>
                    <a:pt x="537401" y="491871"/>
                    <a:pt x="539401" y="491776"/>
                  </a:cubicBezTo>
                  <a:lnTo>
                    <a:pt x="652939" y="670846"/>
                  </a:lnTo>
                  <a:cubicBezTo>
                    <a:pt x="642557" y="684752"/>
                    <a:pt x="636270" y="701993"/>
                    <a:pt x="636270" y="720661"/>
                  </a:cubicBezTo>
                  <a:cubicBezTo>
                    <a:pt x="636270" y="766763"/>
                    <a:pt x="673608" y="804196"/>
                    <a:pt x="719804" y="804196"/>
                  </a:cubicBezTo>
                  <a:cubicBezTo>
                    <a:pt x="766001" y="804196"/>
                    <a:pt x="803339" y="766858"/>
                    <a:pt x="803339" y="720661"/>
                  </a:cubicBezTo>
                  <a:cubicBezTo>
                    <a:pt x="803339" y="674465"/>
                    <a:pt x="765905" y="637127"/>
                    <a:pt x="719804" y="637127"/>
                  </a:cubicBezTo>
                  <a:close/>
                </a:path>
              </a:pathLst>
            </a:custGeom>
            <a:solidFill>
              <a:schemeClr val="tx1"/>
            </a:solidFill>
            <a:ln w="9525" cap="flat">
              <a:noFill/>
              <a:prstDash val="solid"/>
              <a:miter/>
            </a:ln>
          </p:spPr>
          <p:txBody>
            <a:bodyPr rtlCol="0" anchor="ctr">
              <a:noAutofit/>
            </a:bodyPr>
            <a:lstStyle/>
            <a:p>
              <a:endParaRPr lang="en-US"/>
            </a:p>
          </p:txBody>
        </p:sp>
      </p:grpSp>
      <p:sp>
        <p:nvSpPr>
          <p:cNvPr id="22" name="Title 1">
            <a:extLst>
              <a:ext uri="{FF2B5EF4-FFF2-40B4-BE49-F238E27FC236}">
                <a16:creationId xmlns:a16="http://schemas.microsoft.com/office/drawing/2014/main" id="{CAB37618-CA78-49F2-A797-2CF581D393B5}"/>
              </a:ext>
            </a:extLst>
          </p:cNvPr>
          <p:cNvSpPr txBox="1">
            <a:spLocks/>
          </p:cNvSpPr>
          <p:nvPr/>
        </p:nvSpPr>
        <p:spPr>
          <a:xfrm>
            <a:off x="6601893" y="2465942"/>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Azure IoT</a:t>
            </a:r>
            <a:br>
              <a:rPr lang="en-US" sz="1050" spc="0">
                <a:solidFill>
                  <a:schemeClr val="tx1"/>
                </a:solidFill>
                <a:latin typeface="+mn-lt"/>
              </a:rPr>
            </a:br>
            <a:r>
              <a:rPr lang="en-US" sz="1050" spc="0">
                <a:solidFill>
                  <a:schemeClr val="tx1"/>
                </a:solidFill>
                <a:latin typeface="+mn-lt"/>
              </a:rPr>
              <a:t>Hub</a:t>
            </a:r>
          </a:p>
        </p:txBody>
      </p:sp>
      <p:sp>
        <p:nvSpPr>
          <p:cNvPr id="23" name="Title 1">
            <a:extLst>
              <a:ext uri="{FF2B5EF4-FFF2-40B4-BE49-F238E27FC236}">
                <a16:creationId xmlns:a16="http://schemas.microsoft.com/office/drawing/2014/main" id="{79386F2A-FFDD-4970-BD6C-F0BD7C5E06D0}"/>
              </a:ext>
            </a:extLst>
          </p:cNvPr>
          <p:cNvSpPr txBox="1">
            <a:spLocks/>
          </p:cNvSpPr>
          <p:nvPr/>
        </p:nvSpPr>
        <p:spPr>
          <a:xfrm>
            <a:off x="4139531" y="2465942"/>
            <a:ext cx="1361152"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a:solidFill>
                  <a:schemeClr val="tx1"/>
                </a:solidFill>
                <a:latin typeface="+mn-lt"/>
              </a:rPr>
              <a:t>IoT device, gateway, and application data</a:t>
            </a:r>
          </a:p>
        </p:txBody>
      </p:sp>
      <p:pic>
        <p:nvPicPr>
          <p:cNvPr id="4" name="Graphic 3">
            <a:extLst>
              <a:ext uri="{FF2B5EF4-FFF2-40B4-BE49-F238E27FC236}">
                <a16:creationId xmlns:a16="http://schemas.microsoft.com/office/drawing/2014/main" id="{83DDF3FE-3F1C-4AAC-AC82-E5A3768819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2689" y="1887904"/>
            <a:ext cx="596550" cy="463984"/>
          </a:xfrm>
          <a:prstGeom prst="rect">
            <a:avLst/>
          </a:prstGeom>
        </p:spPr>
      </p:pic>
      <p:pic>
        <p:nvPicPr>
          <p:cNvPr id="5" name="Graphic 4">
            <a:extLst>
              <a:ext uri="{FF2B5EF4-FFF2-40B4-BE49-F238E27FC236}">
                <a16:creationId xmlns:a16="http://schemas.microsoft.com/office/drawing/2014/main" id="{6EFE2579-C6BB-46F3-A62C-3A45196F5A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06587" y="600460"/>
            <a:ext cx="476986" cy="448928"/>
          </a:xfrm>
          <a:prstGeom prst="rect">
            <a:avLst/>
          </a:prstGeom>
        </p:spPr>
      </p:pic>
      <p:cxnSp>
        <p:nvCxnSpPr>
          <p:cNvPr id="24" name="Straight Arrow Connector 23">
            <a:extLst>
              <a:ext uri="{FF2B5EF4-FFF2-40B4-BE49-F238E27FC236}">
                <a16:creationId xmlns:a16="http://schemas.microsoft.com/office/drawing/2014/main" id="{843517E4-1EA5-498D-8AB3-25738EAE585A}"/>
              </a:ext>
            </a:extLst>
          </p:cNvPr>
          <p:cNvCxnSpPr>
            <a:cxnSpLocks/>
          </p:cNvCxnSpPr>
          <p:nvPr/>
        </p:nvCxnSpPr>
        <p:spPr>
          <a:xfrm>
            <a:off x="6318586" y="2119896"/>
            <a:ext cx="56661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F7D7EC81-912B-4641-946C-3E5346D01050}"/>
              </a:ext>
            </a:extLst>
          </p:cNvPr>
          <p:cNvCxnSpPr>
            <a:cxnSpLocks/>
          </p:cNvCxnSpPr>
          <p:nvPr/>
        </p:nvCxnSpPr>
        <p:spPr>
          <a:xfrm>
            <a:off x="7666687" y="2119896"/>
            <a:ext cx="56661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D65E643D-E6D7-4D35-A4D3-7EC217AC5E67}"/>
              </a:ext>
            </a:extLst>
          </p:cNvPr>
          <p:cNvCxnSpPr>
            <a:cxnSpLocks/>
          </p:cNvCxnSpPr>
          <p:nvPr/>
        </p:nvCxnSpPr>
        <p:spPr>
          <a:xfrm>
            <a:off x="8919483" y="2119896"/>
            <a:ext cx="1645693"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sp>
        <p:nvSpPr>
          <p:cNvPr id="28" name="Title 1">
            <a:extLst>
              <a:ext uri="{FF2B5EF4-FFF2-40B4-BE49-F238E27FC236}">
                <a16:creationId xmlns:a16="http://schemas.microsoft.com/office/drawing/2014/main" id="{00A5E489-5B51-4414-AE5D-AF89A613CB0B}"/>
              </a:ext>
            </a:extLst>
          </p:cNvPr>
          <p:cNvSpPr txBox="1">
            <a:spLocks/>
          </p:cNvSpPr>
          <p:nvPr/>
        </p:nvSpPr>
        <p:spPr>
          <a:xfrm>
            <a:off x="9015787" y="1733432"/>
            <a:ext cx="755188" cy="323165"/>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lvl="0" algn="ctr">
              <a:lnSpc>
                <a:spcPct val="100000"/>
              </a:lnSpc>
              <a:defRPr/>
            </a:pPr>
            <a:r>
              <a:rPr lang="en-US" sz="1050" spc="0" dirty="0">
                <a:solidFill>
                  <a:schemeClr val="tx1"/>
                </a:solidFill>
                <a:latin typeface="+mn-lt"/>
              </a:rPr>
              <a:t>Query </a:t>
            </a:r>
            <a:br>
              <a:rPr lang="en-US" sz="1050" spc="0" dirty="0">
                <a:solidFill>
                  <a:schemeClr val="tx1"/>
                </a:solidFill>
                <a:latin typeface="+mn-lt"/>
              </a:rPr>
            </a:br>
            <a:r>
              <a:rPr lang="en-US" sz="1050" spc="0" dirty="0">
                <a:solidFill>
                  <a:schemeClr val="tx1"/>
                </a:solidFill>
                <a:latin typeface="+mn-lt"/>
              </a:rPr>
              <a:t>API</a:t>
            </a:r>
          </a:p>
        </p:txBody>
      </p:sp>
      <p:cxnSp>
        <p:nvCxnSpPr>
          <p:cNvPr id="30" name="Straight Connector 29">
            <a:extLst>
              <a:ext uri="{FF2B5EF4-FFF2-40B4-BE49-F238E27FC236}">
                <a16:creationId xmlns:a16="http://schemas.microsoft.com/office/drawing/2014/main" id="{E5216948-86F2-4ABF-8665-5732233144EF}"/>
              </a:ext>
            </a:extLst>
          </p:cNvPr>
          <p:cNvCxnSpPr>
            <a:cxnSpLocks/>
          </p:cNvCxnSpPr>
          <p:nvPr/>
        </p:nvCxnSpPr>
        <p:spPr>
          <a:xfrm>
            <a:off x="9959248" y="837870"/>
            <a:ext cx="0" cy="2277615"/>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411DE344-021A-42A7-9F4B-BD3D6DADB7C1}"/>
              </a:ext>
            </a:extLst>
          </p:cNvPr>
          <p:cNvCxnSpPr>
            <a:cxnSpLocks/>
          </p:cNvCxnSpPr>
          <p:nvPr/>
        </p:nvCxnSpPr>
        <p:spPr>
          <a:xfrm>
            <a:off x="9954388" y="837870"/>
            <a:ext cx="56661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cxnSp>
        <p:nvCxnSpPr>
          <p:cNvPr id="33" name="Straight Arrow Connector 32">
            <a:extLst>
              <a:ext uri="{FF2B5EF4-FFF2-40B4-BE49-F238E27FC236}">
                <a16:creationId xmlns:a16="http://schemas.microsoft.com/office/drawing/2014/main" id="{853A1583-6259-4CE6-8A62-DD8BE44C595E}"/>
              </a:ext>
            </a:extLst>
          </p:cNvPr>
          <p:cNvCxnSpPr>
            <a:cxnSpLocks/>
          </p:cNvCxnSpPr>
          <p:nvPr/>
        </p:nvCxnSpPr>
        <p:spPr>
          <a:xfrm>
            <a:off x="9959248" y="3115485"/>
            <a:ext cx="566614" cy="0"/>
          </a:xfrm>
          <a:prstGeom prst="straightConnector1">
            <a:avLst/>
          </a:prstGeom>
          <a:ln>
            <a:headEnd type="none" w="sm" len="med"/>
            <a:tailEnd type="triangle" w="sm" len="med"/>
          </a:ln>
        </p:spPr>
        <p:style>
          <a:lnRef idx="1">
            <a:schemeClr val="accent5"/>
          </a:lnRef>
          <a:fillRef idx="0">
            <a:schemeClr val="accent5"/>
          </a:fillRef>
          <a:effectRef idx="0">
            <a:schemeClr val="accent5"/>
          </a:effectRef>
          <a:fontRef idx="minor">
            <a:schemeClr val="tx1"/>
          </a:fontRef>
        </p:style>
      </p:cxnSp>
      <p:pic>
        <p:nvPicPr>
          <p:cNvPr id="46" name="Content Placeholder 3">
            <a:extLst>
              <a:ext uri="{FF2B5EF4-FFF2-40B4-BE49-F238E27FC236}">
                <a16:creationId xmlns:a16="http://schemas.microsoft.com/office/drawing/2014/main" id="{51F43647-BF04-426E-9716-90D58015E6C4}"/>
              </a:ext>
            </a:extLst>
          </p:cNvPr>
          <p:cNvPicPr>
            <a:picLocks noGrp="1" noChangeAspect="1"/>
          </p:cNvPicPr>
          <p:nvPr/>
        </p:nvPicPr>
        <p:blipFill rotWithShape="1">
          <a:blip r:embed="rId9">
            <a:extLst>
              <a:ext uri="{28A0092B-C50C-407E-A947-70E740481C1C}">
                <a14:useLocalDpi xmlns:a14="http://schemas.microsoft.com/office/drawing/2010/main" val="0"/>
              </a:ext>
            </a:extLst>
          </a:blip>
          <a:srcRect l="12393" t="26062" r="67142" b="50679"/>
          <a:stretch/>
        </p:blipFill>
        <p:spPr>
          <a:xfrm>
            <a:off x="3762488" y="1437434"/>
            <a:ext cx="2115238" cy="804230"/>
          </a:xfrm>
          <a:prstGeom prst="rect">
            <a:avLst/>
          </a:prstGeom>
        </p:spPr>
      </p:pic>
      <p:grpSp>
        <p:nvGrpSpPr>
          <p:cNvPr id="40" name="Group 39">
            <a:extLst>
              <a:ext uri="{FF2B5EF4-FFF2-40B4-BE49-F238E27FC236}">
                <a16:creationId xmlns:a16="http://schemas.microsoft.com/office/drawing/2014/main" id="{7D59D41B-B273-4D14-BA47-29CD29923B49}"/>
              </a:ext>
            </a:extLst>
          </p:cNvPr>
          <p:cNvGrpSpPr/>
          <p:nvPr/>
        </p:nvGrpSpPr>
        <p:grpSpPr>
          <a:xfrm>
            <a:off x="7145701" y="3958646"/>
            <a:ext cx="2843998" cy="928980"/>
            <a:chOff x="6395695" y="4980775"/>
            <a:chExt cx="2843998" cy="928980"/>
          </a:xfrm>
        </p:grpSpPr>
        <p:sp>
          <p:nvSpPr>
            <p:cNvPr id="41" name="Rectangle 40">
              <a:extLst>
                <a:ext uri="{FF2B5EF4-FFF2-40B4-BE49-F238E27FC236}">
                  <a16:creationId xmlns:a16="http://schemas.microsoft.com/office/drawing/2014/main" id="{4F168625-A9D0-42E9-B8AA-11EDED9C09BE}"/>
                </a:ext>
              </a:extLst>
            </p:cNvPr>
            <p:cNvSpPr/>
            <p:nvPr/>
          </p:nvSpPr>
          <p:spPr bwMode="auto">
            <a:xfrm>
              <a:off x="6395695" y="4980775"/>
              <a:ext cx="2843998" cy="928980"/>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Title 1">
              <a:extLst>
                <a:ext uri="{FF2B5EF4-FFF2-40B4-BE49-F238E27FC236}">
                  <a16:creationId xmlns:a16="http://schemas.microsoft.com/office/drawing/2014/main" id="{7324684E-429D-4DE9-8EA4-371A26049638}"/>
                </a:ext>
              </a:extLst>
            </p:cNvPr>
            <p:cNvSpPr txBox="1">
              <a:spLocks/>
            </p:cNvSpPr>
            <p:nvPr/>
          </p:nvSpPr>
          <p:spPr>
            <a:xfrm>
              <a:off x="6773730" y="5053322"/>
              <a:ext cx="2043819" cy="161583"/>
            </a:xfrm>
            <a:prstGeom prst="rect">
              <a:avLst/>
            </a:prstGeom>
          </p:spPr>
          <p:txBody>
            <a:bodyPr vert="horz" wrap="square" lIns="0" tIns="0" rIns="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lnSpc>
                  <a:spcPct val="100000"/>
                </a:lnSpc>
                <a:defRPr/>
              </a:pPr>
              <a:r>
                <a:rPr lang="en-US" sz="1050" spc="0">
                  <a:solidFill>
                    <a:schemeClr val="tx1"/>
                  </a:solidFill>
                  <a:latin typeface="+mn-lt"/>
                </a:rPr>
                <a:t>Advanced Analytics</a:t>
              </a:r>
            </a:p>
          </p:txBody>
        </p:sp>
        <p:pic>
          <p:nvPicPr>
            <p:cNvPr id="43" name="Graphic 40">
              <a:extLst>
                <a:ext uri="{FF2B5EF4-FFF2-40B4-BE49-F238E27FC236}">
                  <a16:creationId xmlns:a16="http://schemas.microsoft.com/office/drawing/2014/main" id="{47547ECA-A298-453C-BC06-04DF70DF4D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0348" y="5323927"/>
              <a:ext cx="363777" cy="342378"/>
            </a:xfrm>
            <a:prstGeom prst="rect">
              <a:avLst/>
            </a:prstGeom>
          </p:spPr>
        </p:pic>
        <p:sp>
          <p:nvSpPr>
            <p:cNvPr id="44" name="Title 1">
              <a:extLst>
                <a:ext uri="{FF2B5EF4-FFF2-40B4-BE49-F238E27FC236}">
                  <a16:creationId xmlns:a16="http://schemas.microsoft.com/office/drawing/2014/main" id="{868D0DFA-1430-4DF3-9836-3EBC894118EF}"/>
                </a:ext>
              </a:extLst>
            </p:cNvPr>
            <p:cNvSpPr txBox="1">
              <a:spLocks/>
            </p:cNvSpPr>
            <p:nvPr/>
          </p:nvSpPr>
          <p:spPr>
            <a:xfrm>
              <a:off x="6533807" y="5696150"/>
              <a:ext cx="676857" cy="138499"/>
            </a:xfrm>
            <a:prstGeom prst="rect">
              <a:avLst/>
            </a:prstGeom>
          </p:spPr>
          <p:txBody>
            <a:bodyPr vert="horz" wrap="square" lIns="0" tIns="0" rIns="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lnSpc>
                  <a:spcPct val="100000"/>
                </a:lnSpc>
                <a:defRPr/>
              </a:pPr>
              <a:r>
                <a:rPr lang="en-US" sz="900" spc="0">
                  <a:solidFill>
                    <a:schemeClr val="tx1"/>
                  </a:solidFill>
                  <a:latin typeface="+mn-lt"/>
                </a:rPr>
                <a:t>Azure Batch</a:t>
              </a:r>
            </a:p>
          </p:txBody>
        </p:sp>
        <p:sp>
          <p:nvSpPr>
            <p:cNvPr id="45" name="Title 1">
              <a:extLst>
                <a:ext uri="{FF2B5EF4-FFF2-40B4-BE49-F238E27FC236}">
                  <a16:creationId xmlns:a16="http://schemas.microsoft.com/office/drawing/2014/main" id="{26FDA8DB-EACE-4B18-B7CA-AA3F6B7C174D}"/>
                </a:ext>
              </a:extLst>
            </p:cNvPr>
            <p:cNvSpPr txBox="1">
              <a:spLocks/>
            </p:cNvSpPr>
            <p:nvPr/>
          </p:nvSpPr>
          <p:spPr>
            <a:xfrm>
              <a:off x="7465939" y="5696150"/>
              <a:ext cx="676857" cy="138499"/>
            </a:xfrm>
            <a:prstGeom prst="rect">
              <a:avLst/>
            </a:prstGeom>
          </p:spPr>
          <p:txBody>
            <a:bodyPr vert="horz" wrap="square" lIns="0" tIns="0" rIns="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lnSpc>
                  <a:spcPct val="100000"/>
                </a:lnSpc>
                <a:defRPr/>
              </a:pPr>
              <a:r>
                <a:rPr lang="en-US" sz="900" spc="0">
                  <a:solidFill>
                    <a:schemeClr val="tx1"/>
                  </a:solidFill>
                  <a:latin typeface="+mn-lt"/>
                </a:rPr>
                <a:t>Databricks</a:t>
              </a:r>
            </a:p>
          </p:txBody>
        </p:sp>
        <p:sp>
          <p:nvSpPr>
            <p:cNvPr id="47" name="Title 1">
              <a:extLst>
                <a:ext uri="{FF2B5EF4-FFF2-40B4-BE49-F238E27FC236}">
                  <a16:creationId xmlns:a16="http://schemas.microsoft.com/office/drawing/2014/main" id="{6108AE51-9DCE-440C-8A03-A1C78186E805}"/>
                </a:ext>
              </a:extLst>
            </p:cNvPr>
            <p:cNvSpPr txBox="1">
              <a:spLocks/>
            </p:cNvSpPr>
            <p:nvPr/>
          </p:nvSpPr>
          <p:spPr>
            <a:xfrm>
              <a:off x="8202805" y="5696150"/>
              <a:ext cx="976878" cy="138499"/>
            </a:xfrm>
            <a:prstGeom prst="rect">
              <a:avLst/>
            </a:prstGeom>
          </p:spPr>
          <p:txBody>
            <a:bodyPr vert="horz" wrap="square" lIns="0" tIns="0" rIns="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lnSpc>
                  <a:spcPct val="100000"/>
                </a:lnSpc>
                <a:defRPr/>
              </a:pPr>
              <a:r>
                <a:rPr lang="en-US" sz="900" spc="0">
                  <a:solidFill>
                    <a:schemeClr val="tx1"/>
                  </a:solidFill>
                  <a:latin typeface="+mn-lt"/>
                </a:rPr>
                <a:t>Machine Learning</a:t>
              </a:r>
            </a:p>
          </p:txBody>
        </p:sp>
        <p:pic>
          <p:nvPicPr>
            <p:cNvPr id="48" name="Graphic 44">
              <a:extLst>
                <a:ext uri="{FF2B5EF4-FFF2-40B4-BE49-F238E27FC236}">
                  <a16:creationId xmlns:a16="http://schemas.microsoft.com/office/drawing/2014/main" id="{BFEB3A5D-E9C9-4AE8-AC8D-3253817F65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39955" y="5335477"/>
              <a:ext cx="311368" cy="330828"/>
            </a:xfrm>
            <a:prstGeom prst="rect">
              <a:avLst/>
            </a:prstGeom>
          </p:spPr>
        </p:pic>
        <p:pic>
          <p:nvPicPr>
            <p:cNvPr id="49" name="Graphic 45">
              <a:extLst>
                <a:ext uri="{FF2B5EF4-FFF2-40B4-BE49-F238E27FC236}">
                  <a16:creationId xmlns:a16="http://schemas.microsoft.com/office/drawing/2014/main" id="{B410A761-062E-4B73-AD08-1C32BF8D17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13773" y="5309510"/>
              <a:ext cx="332516" cy="314042"/>
            </a:xfrm>
            <a:prstGeom prst="rect">
              <a:avLst/>
            </a:prstGeom>
          </p:spPr>
        </p:pic>
      </p:grpSp>
      <p:cxnSp>
        <p:nvCxnSpPr>
          <p:cNvPr id="50" name="Straight Arrow Connector 49">
            <a:extLst>
              <a:ext uri="{FF2B5EF4-FFF2-40B4-BE49-F238E27FC236}">
                <a16:creationId xmlns:a16="http://schemas.microsoft.com/office/drawing/2014/main" id="{3D84107D-C2C1-41A3-B848-3CF88ED56289}"/>
              </a:ext>
            </a:extLst>
          </p:cNvPr>
          <p:cNvCxnSpPr>
            <a:cxnSpLocks/>
          </p:cNvCxnSpPr>
          <p:nvPr/>
        </p:nvCxnSpPr>
        <p:spPr>
          <a:xfrm>
            <a:off x="8559371" y="2877421"/>
            <a:ext cx="10073" cy="804893"/>
          </a:xfrm>
          <a:prstGeom prst="straightConnector1">
            <a:avLst/>
          </a:prstGeom>
          <a:ln>
            <a:headEnd type="triangle" w="sm" len="med"/>
            <a:tailEnd type="triangle" w="sm" len="med"/>
          </a:ln>
        </p:spPr>
        <p:style>
          <a:lnRef idx="1">
            <a:schemeClr val="accent5"/>
          </a:lnRef>
          <a:fillRef idx="0">
            <a:schemeClr val="accent5"/>
          </a:fillRef>
          <a:effectRef idx="0">
            <a:schemeClr val="accent5"/>
          </a:effectRef>
          <a:fontRef idx="minor">
            <a:schemeClr val="tx1"/>
          </a:fontRef>
        </p:style>
      </p:cxnSp>
      <p:sp>
        <p:nvSpPr>
          <p:cNvPr id="52" name="Rectangle 51">
            <a:extLst>
              <a:ext uri="{FF2B5EF4-FFF2-40B4-BE49-F238E27FC236}">
                <a16:creationId xmlns:a16="http://schemas.microsoft.com/office/drawing/2014/main" id="{4E63AC89-939D-4366-B9EC-EBCCEB953A6D}"/>
              </a:ext>
            </a:extLst>
          </p:cNvPr>
          <p:cNvSpPr/>
          <p:nvPr/>
        </p:nvSpPr>
        <p:spPr bwMode="auto">
          <a:xfrm>
            <a:off x="6561593" y="5551369"/>
            <a:ext cx="4001744" cy="949818"/>
          </a:xfrm>
          <a:prstGeom prst="rect">
            <a:avLst/>
          </a:prstGeom>
          <a:ln>
            <a:prstDash val="sysDot"/>
            <a:headEnd type="none"/>
            <a:tailEnd type="none"/>
          </a:ln>
        </p:spPr>
        <p:style>
          <a:lnRef idx="1">
            <a:schemeClr val="accent5"/>
          </a:lnRef>
          <a:fillRef idx="0">
            <a:schemeClr val="accent5"/>
          </a:fillRef>
          <a:effectRef idx="0">
            <a:schemeClr val="accent5"/>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Title 1">
            <a:extLst>
              <a:ext uri="{FF2B5EF4-FFF2-40B4-BE49-F238E27FC236}">
                <a16:creationId xmlns:a16="http://schemas.microsoft.com/office/drawing/2014/main" id="{F931605A-C281-42EE-8546-A632C1A981CA}"/>
              </a:ext>
            </a:extLst>
          </p:cNvPr>
          <p:cNvSpPr txBox="1">
            <a:spLocks/>
          </p:cNvSpPr>
          <p:nvPr/>
        </p:nvSpPr>
        <p:spPr>
          <a:xfrm>
            <a:off x="6561592" y="6172536"/>
            <a:ext cx="1361152" cy="161583"/>
          </a:xfrm>
          <a:prstGeom prst="rect">
            <a:avLst/>
          </a:prstGeom>
        </p:spPr>
        <p:txBody>
          <a:bodyPr vert="horz" wrap="square" lIns="0" tIns="0" rIns="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lnSpc>
                <a:spcPct val="100000"/>
              </a:lnSpc>
              <a:defRPr/>
            </a:pPr>
            <a:r>
              <a:rPr lang="en-US" sz="1050" spc="0">
                <a:solidFill>
                  <a:schemeClr val="tx1"/>
                </a:solidFill>
                <a:latin typeface="+mn-lt"/>
              </a:rPr>
              <a:t>Self serve models</a:t>
            </a:r>
          </a:p>
        </p:txBody>
      </p:sp>
      <p:sp>
        <p:nvSpPr>
          <p:cNvPr id="54" name="Title 1">
            <a:extLst>
              <a:ext uri="{FF2B5EF4-FFF2-40B4-BE49-F238E27FC236}">
                <a16:creationId xmlns:a16="http://schemas.microsoft.com/office/drawing/2014/main" id="{ED1AF36C-64E9-4EE1-8BE9-66A5AE152F03}"/>
              </a:ext>
            </a:extLst>
          </p:cNvPr>
          <p:cNvSpPr txBox="1">
            <a:spLocks/>
          </p:cNvSpPr>
          <p:nvPr/>
        </p:nvSpPr>
        <p:spPr>
          <a:xfrm>
            <a:off x="7794289" y="6183111"/>
            <a:ext cx="1507054" cy="161583"/>
          </a:xfrm>
          <a:prstGeom prst="rect">
            <a:avLst/>
          </a:prstGeom>
        </p:spPr>
        <p:txBody>
          <a:bodyPr vert="horz" wrap="square" lIns="0" tIns="0" rIns="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lnSpc>
                <a:spcPct val="100000"/>
              </a:lnSpc>
              <a:defRPr/>
            </a:pPr>
            <a:r>
              <a:rPr lang="en-US" sz="1050" spc="0">
                <a:solidFill>
                  <a:schemeClr val="tx1"/>
                </a:solidFill>
                <a:latin typeface="+mn-lt"/>
              </a:rPr>
              <a:t>Predictive AI dashboards</a:t>
            </a:r>
          </a:p>
        </p:txBody>
      </p:sp>
      <p:sp>
        <p:nvSpPr>
          <p:cNvPr id="55" name="Title 1">
            <a:extLst>
              <a:ext uri="{FF2B5EF4-FFF2-40B4-BE49-F238E27FC236}">
                <a16:creationId xmlns:a16="http://schemas.microsoft.com/office/drawing/2014/main" id="{688E0B70-276F-4344-8023-416EF6151198}"/>
              </a:ext>
            </a:extLst>
          </p:cNvPr>
          <p:cNvSpPr txBox="1">
            <a:spLocks/>
          </p:cNvSpPr>
          <p:nvPr/>
        </p:nvSpPr>
        <p:spPr>
          <a:xfrm>
            <a:off x="9153800" y="6183111"/>
            <a:ext cx="1507054" cy="161583"/>
          </a:xfrm>
          <a:prstGeom prst="rect">
            <a:avLst/>
          </a:prstGeom>
        </p:spPr>
        <p:txBody>
          <a:bodyPr vert="horz" wrap="square" lIns="0" tIns="0" rIns="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lnSpc>
                <a:spcPct val="100000"/>
              </a:lnSpc>
              <a:defRPr/>
            </a:pPr>
            <a:r>
              <a:rPr lang="en-US" sz="1050" spc="0">
                <a:solidFill>
                  <a:schemeClr val="tx1"/>
                </a:solidFill>
                <a:latin typeface="+mn-lt"/>
              </a:rPr>
              <a:t>Statistical analysis</a:t>
            </a:r>
          </a:p>
        </p:txBody>
      </p:sp>
      <p:pic>
        <p:nvPicPr>
          <p:cNvPr id="56" name="Graphic 74">
            <a:extLst>
              <a:ext uri="{FF2B5EF4-FFF2-40B4-BE49-F238E27FC236}">
                <a16:creationId xmlns:a16="http://schemas.microsoft.com/office/drawing/2014/main" id="{090FF632-13B1-48C5-97A2-04BD7E6F04D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5562" y="5714287"/>
            <a:ext cx="350586" cy="420700"/>
          </a:xfrm>
          <a:prstGeom prst="rect">
            <a:avLst/>
          </a:prstGeom>
        </p:spPr>
      </p:pic>
      <p:pic>
        <p:nvPicPr>
          <p:cNvPr id="57" name="Graphic 75">
            <a:extLst>
              <a:ext uri="{FF2B5EF4-FFF2-40B4-BE49-F238E27FC236}">
                <a16:creationId xmlns:a16="http://schemas.microsoft.com/office/drawing/2014/main" id="{0F272070-A325-4638-BAC8-88BBC527618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95221" y="5716792"/>
            <a:ext cx="424212" cy="400644"/>
          </a:xfrm>
          <a:prstGeom prst="rect">
            <a:avLst/>
          </a:prstGeom>
        </p:spPr>
      </p:pic>
      <p:pic>
        <p:nvPicPr>
          <p:cNvPr id="58" name="Graphic 76">
            <a:extLst>
              <a:ext uri="{FF2B5EF4-FFF2-40B4-BE49-F238E27FC236}">
                <a16:creationId xmlns:a16="http://schemas.microsoft.com/office/drawing/2014/main" id="{0E50185F-932C-4686-B176-B694D955244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324051" y="5763064"/>
            <a:ext cx="426620" cy="402919"/>
          </a:xfrm>
          <a:prstGeom prst="rect">
            <a:avLst/>
          </a:prstGeom>
        </p:spPr>
      </p:pic>
      <p:cxnSp>
        <p:nvCxnSpPr>
          <p:cNvPr id="59" name="Straight Arrow Connector 58">
            <a:extLst>
              <a:ext uri="{FF2B5EF4-FFF2-40B4-BE49-F238E27FC236}">
                <a16:creationId xmlns:a16="http://schemas.microsoft.com/office/drawing/2014/main" id="{FD70BCED-69A5-4017-9DEA-2305E80A290C}"/>
              </a:ext>
            </a:extLst>
          </p:cNvPr>
          <p:cNvCxnSpPr>
            <a:cxnSpLocks/>
          </p:cNvCxnSpPr>
          <p:nvPr/>
        </p:nvCxnSpPr>
        <p:spPr>
          <a:xfrm>
            <a:off x="8559371" y="4966940"/>
            <a:ext cx="0" cy="541848"/>
          </a:xfrm>
          <a:prstGeom prst="straightConnector1">
            <a:avLst/>
          </a:prstGeom>
          <a:ln>
            <a:headEnd type="triangle" w="sm" len="med"/>
            <a:tailEnd type="triangle" w="sm" len="med"/>
          </a:ln>
        </p:spPr>
        <p:style>
          <a:lnRef idx="1">
            <a:schemeClr val="accent5"/>
          </a:lnRef>
          <a:fillRef idx="0">
            <a:schemeClr val="accent5"/>
          </a:fillRef>
          <a:effectRef idx="0">
            <a:schemeClr val="accent5"/>
          </a:effectRef>
          <a:fontRef idx="minor">
            <a:schemeClr val="tx1"/>
          </a:fontRef>
        </p:style>
      </p:cxnSp>
      <p:sp>
        <p:nvSpPr>
          <p:cNvPr id="60" name="Rectangle 59">
            <a:extLst>
              <a:ext uri="{FF2B5EF4-FFF2-40B4-BE49-F238E27FC236}">
                <a16:creationId xmlns:a16="http://schemas.microsoft.com/office/drawing/2014/main" id="{89AF07E8-866F-4857-BCC2-3E791397D3D9}"/>
              </a:ext>
            </a:extLst>
          </p:cNvPr>
          <p:cNvSpPr/>
          <p:nvPr/>
        </p:nvSpPr>
        <p:spPr>
          <a:xfrm>
            <a:off x="6270560" y="3820192"/>
            <a:ext cx="4497147" cy="28030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Title 1">
            <a:extLst>
              <a:ext uri="{FF2B5EF4-FFF2-40B4-BE49-F238E27FC236}">
                <a16:creationId xmlns:a16="http://schemas.microsoft.com/office/drawing/2014/main" id="{75A501C3-464D-4DBE-A1C0-53DC52D01F70}"/>
              </a:ext>
            </a:extLst>
          </p:cNvPr>
          <p:cNvSpPr>
            <a:spLocks noGrp="1"/>
          </p:cNvSpPr>
          <p:nvPr>
            <p:ph type="title"/>
          </p:nvPr>
        </p:nvSpPr>
        <p:spPr>
          <a:xfrm>
            <a:off x="455996" y="521572"/>
            <a:ext cx="4639828" cy="795089"/>
          </a:xfrm>
          <a:noFill/>
        </p:spPr>
        <p:txBody>
          <a:bodyPr wrap="square" rtlCol="0" anchor="t">
            <a:spAutoFit/>
          </a:bodyPr>
          <a:lstStyle/>
          <a:p>
            <a:r>
              <a:rPr lang="en-US" dirty="0"/>
              <a:t>Operational intelligence </a:t>
            </a:r>
            <a:br>
              <a:rPr lang="en-US" dirty="0"/>
            </a:br>
            <a:r>
              <a:rPr lang="en-US" dirty="0"/>
              <a:t>and advanced analytics</a:t>
            </a:r>
          </a:p>
        </p:txBody>
      </p:sp>
      <p:sp>
        <p:nvSpPr>
          <p:cNvPr id="64" name="Title 6">
            <a:extLst>
              <a:ext uri="{FF2B5EF4-FFF2-40B4-BE49-F238E27FC236}">
                <a16:creationId xmlns:a16="http://schemas.microsoft.com/office/drawing/2014/main" id="{B3896A44-23B1-4E25-A9E5-8BA927998F17}"/>
              </a:ext>
            </a:extLst>
          </p:cNvPr>
          <p:cNvSpPr txBox="1">
            <a:spLocks/>
          </p:cNvSpPr>
          <p:nvPr/>
        </p:nvSpPr>
        <p:spPr>
          <a:xfrm>
            <a:off x="455995" y="118435"/>
            <a:ext cx="2311919" cy="403137"/>
          </a:xfrm>
          <a:prstGeom prst="rect">
            <a:avLst/>
          </a:prstGeom>
        </p:spPr>
        <p:txBody>
          <a:bodyPr vert="horz" wrap="square" lIns="0" tIns="0" rIns="0" bIns="0" rtlCol="0" anchor="t">
            <a:no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r>
              <a:rPr lang="en-US" sz="1600" spc="0">
                <a:solidFill>
                  <a:schemeClr val="accent5"/>
                </a:solidFill>
              </a:rPr>
              <a:t>Improving operations:</a:t>
            </a:r>
          </a:p>
        </p:txBody>
      </p:sp>
    </p:spTree>
    <p:extLst>
      <p:ext uri="{BB962C8B-B14F-4D97-AF65-F5344CB8AC3E}">
        <p14:creationId xmlns:p14="http://schemas.microsoft.com/office/powerpoint/2010/main" val="16173063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1491</Words>
  <Application>Microsoft Office PowerPoint</Application>
  <PresentationFormat>Widescreen</PresentationFormat>
  <Paragraphs>199</Paragraphs>
  <Slides>17</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Arial</vt:lpstr>
      <vt:lpstr>Calibri</vt:lpstr>
      <vt:lpstr>Calibri Light</vt:lpstr>
      <vt:lpstr>Segoe UI</vt:lpstr>
      <vt:lpstr>Segoe UI Semibold</vt:lpstr>
      <vt:lpstr>Segoe UI Semilight</vt:lpstr>
      <vt:lpstr>Wingdings</vt:lpstr>
      <vt:lpstr>Office Theme</vt:lpstr>
      <vt:lpstr>Azure 1</vt:lpstr>
      <vt:lpstr>TSI</vt:lpstr>
      <vt:lpstr>We see incoming data in the IoT Hub What now?</vt:lpstr>
      <vt:lpstr>We need an End-to-end analytics platform</vt:lpstr>
      <vt:lpstr>Azure Time Series Insights (TSI)</vt:lpstr>
      <vt:lpstr>Azure Time Series Insights pay-as-you-go high-level architecture </vt:lpstr>
      <vt:lpstr>Azure Time Series Insights </vt:lpstr>
      <vt:lpstr>Anomaly detection and diagnosis</vt:lpstr>
      <vt:lpstr>Demo</vt:lpstr>
      <vt:lpstr>Operational intelligence  and advanced analytics</vt:lpstr>
      <vt:lpstr>Operational intelligence  and advanced analytics</vt:lpstr>
      <vt:lpstr>Q&amp;A</vt:lpstr>
      <vt:lpstr>high-level data flow</vt:lpstr>
      <vt:lpstr>First usecase</vt:lpstr>
      <vt:lpstr>Who am I?</vt:lpstr>
      <vt:lpstr>More elaborate use case  (out of scope for today)</vt:lpstr>
      <vt:lpstr>Azure resource: Time Series Insights </vt:lpstr>
      <vt:lpstr>Features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Sander van de Velde</dc:creator>
  <cp:lastModifiedBy>Sander van de Velde</cp:lastModifiedBy>
  <cp:revision>6</cp:revision>
  <dcterms:created xsi:type="dcterms:W3CDTF">2021-10-17T21:51:18Z</dcterms:created>
  <dcterms:modified xsi:type="dcterms:W3CDTF">2021-10-19T12:27:55Z</dcterms:modified>
</cp:coreProperties>
</file>